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23" r:id="rId5"/>
    <p:sldId id="309" r:id="rId6"/>
    <p:sldId id="310" r:id="rId7"/>
    <p:sldId id="311" r:id="rId8"/>
    <p:sldId id="312" r:id="rId9"/>
    <p:sldId id="324" r:id="rId10"/>
    <p:sldId id="314" r:id="rId11"/>
    <p:sldId id="315" r:id="rId12"/>
    <p:sldId id="317" r:id="rId13"/>
    <p:sldId id="318" r:id="rId14"/>
    <p:sldId id="319" r:id="rId15"/>
    <p:sldId id="321" r:id="rId16"/>
    <p:sldId id="32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3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8889"/>
    <a:srgbClr val="17458F"/>
    <a:srgbClr val="3909D1"/>
    <a:srgbClr val="F7A81B"/>
    <a:srgbClr val="01B4E7"/>
    <a:srgbClr val="48595D"/>
    <a:srgbClr val="0E2956"/>
    <a:srgbClr val="01B6E7"/>
    <a:srgbClr val="009999"/>
    <a:srgbClr val="8721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69213" autoAdjust="0"/>
  </p:normalViewPr>
  <p:slideViewPr>
    <p:cSldViewPr snapToGrid="0" showGuides="1">
      <p:cViewPr varScale="1">
        <p:scale>
          <a:sx n="79" d="100"/>
          <a:sy n="79" d="100"/>
        </p:scale>
        <p:origin x="1926" y="54"/>
      </p:cViewPr>
      <p:guideLst>
        <p:guide orient="horz" pos="2632"/>
        <p:guide pos="3840"/>
      </p:guideLst>
    </p:cSldViewPr>
  </p:slideViewPr>
  <p:outlineViewPr>
    <p:cViewPr>
      <p:scale>
        <a:sx n="33" d="100"/>
        <a:sy n="33" d="100"/>
      </p:scale>
      <p:origin x="0" y="-2064"/>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149" d="100"/>
          <a:sy n="149" d="100"/>
        </p:scale>
        <p:origin x="3776"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tricia Avila" userId="5045aa38-bc75-4586-b356-282a3fc65092" providerId="ADAL" clId="{898CC75E-3ABA-45D5-8AD9-7542C7C26305}"/>
    <pc:docChg chg="custSel modSld">
      <pc:chgData name="Patricia Avila" userId="5045aa38-bc75-4586-b356-282a3fc65092" providerId="ADAL" clId="{898CC75E-3ABA-45D5-8AD9-7542C7C26305}" dt="2022-07-27T12:59:31.176" v="91" actId="6549"/>
      <pc:docMkLst>
        <pc:docMk/>
      </pc:docMkLst>
      <pc:sldChg chg="modSp mod">
        <pc:chgData name="Patricia Avila" userId="5045aa38-bc75-4586-b356-282a3fc65092" providerId="ADAL" clId="{898CC75E-3ABA-45D5-8AD9-7542C7C26305}" dt="2022-07-27T12:59:31.176" v="91" actId="6549"/>
        <pc:sldMkLst>
          <pc:docMk/>
          <pc:sldMk cId="3413569183" sldId="322"/>
        </pc:sldMkLst>
        <pc:spChg chg="mod">
          <ac:chgData name="Patricia Avila" userId="5045aa38-bc75-4586-b356-282a3fc65092" providerId="ADAL" clId="{898CC75E-3ABA-45D5-8AD9-7542C7C26305}" dt="2022-07-27T12:59:31.176" v="91" actId="6549"/>
          <ac:spMkLst>
            <pc:docMk/>
            <pc:sldMk cId="3413569183" sldId="322"/>
            <ac:spMk id="12" creationId="{00000000-0000-0000-0000-000000000000}"/>
          </ac:spMkLst>
        </pc:spChg>
      </pc:sldChg>
      <pc:sldChg chg="modSp mod modNotesTx">
        <pc:chgData name="Patricia Avila" userId="5045aa38-bc75-4586-b356-282a3fc65092" providerId="ADAL" clId="{898CC75E-3ABA-45D5-8AD9-7542C7C26305}" dt="2022-07-26T11:23:08.041" v="65" actId="20577"/>
        <pc:sldMkLst>
          <pc:docMk/>
          <pc:sldMk cId="1469252221" sldId="324"/>
        </pc:sldMkLst>
        <pc:spChg chg="mod">
          <ac:chgData name="Patricia Avila" userId="5045aa38-bc75-4586-b356-282a3fc65092" providerId="ADAL" clId="{898CC75E-3ABA-45D5-8AD9-7542C7C26305}" dt="2022-07-26T11:20:48.288" v="5" actId="6549"/>
          <ac:spMkLst>
            <pc:docMk/>
            <pc:sldMk cId="1469252221" sldId="324"/>
            <ac:spMk id="2" creationId="{0D32DCA3-B913-4EE9-AFF0-C17E3CD7C7B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AvilaP\AppData\Roaming\Microsoft\Excel\Location_Projects%2520(editado)_FINAL%2520-%2520Copy%20(version%201).xlsb"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341623557536741"/>
          <c:y val="7.4732530432068039E-2"/>
          <c:w val="0.32181368986543629"/>
          <c:h val="0.74248170674205394"/>
        </c:manualLayout>
      </c:layout>
      <c:doughnutChart>
        <c:varyColors val="1"/>
        <c:ser>
          <c:idx val="0"/>
          <c:order val="0"/>
          <c:spPr>
            <a:ln>
              <a:noFill/>
            </a:ln>
          </c:spPr>
          <c:dPt>
            <c:idx val="0"/>
            <c:bubble3D val="0"/>
            <c:spPr>
              <a:solidFill>
                <a:srgbClr val="848889"/>
              </a:solidFill>
              <a:ln w="19050">
                <a:noFill/>
              </a:ln>
              <a:effectLst/>
            </c:spPr>
            <c:extLst>
              <c:ext xmlns:c16="http://schemas.microsoft.com/office/drawing/2014/chart" uri="{C3380CC4-5D6E-409C-BE32-E72D297353CC}">
                <c16:uniqueId val="{00000001-80A4-496C-8702-C5440C394A41}"/>
              </c:ext>
            </c:extLst>
          </c:dPt>
          <c:dPt>
            <c:idx val="1"/>
            <c:bubble3D val="0"/>
            <c:spPr>
              <a:solidFill>
                <a:schemeClr val="accent2"/>
              </a:solidFill>
              <a:ln w="19050">
                <a:noFill/>
              </a:ln>
              <a:effectLst/>
            </c:spPr>
            <c:extLst>
              <c:ext xmlns:c16="http://schemas.microsoft.com/office/drawing/2014/chart" uri="{C3380CC4-5D6E-409C-BE32-E72D297353CC}">
                <c16:uniqueId val="{00000003-80A4-496C-8702-C5440C394A41}"/>
              </c:ext>
            </c:extLst>
          </c:dPt>
          <c:dPt>
            <c:idx val="2"/>
            <c:bubble3D val="0"/>
            <c:spPr>
              <a:solidFill>
                <a:srgbClr val="17458F"/>
              </a:solidFill>
              <a:ln w="19050">
                <a:noFill/>
              </a:ln>
              <a:effectLst/>
            </c:spPr>
            <c:extLst>
              <c:ext xmlns:c16="http://schemas.microsoft.com/office/drawing/2014/chart" uri="{C3380CC4-5D6E-409C-BE32-E72D297353CC}">
                <c16:uniqueId val="{00000005-80A4-496C-8702-C5440C394A41}"/>
              </c:ext>
            </c:extLst>
          </c:dPt>
          <c:dPt>
            <c:idx val="3"/>
            <c:bubble3D val="0"/>
            <c:spPr>
              <a:solidFill>
                <a:schemeClr val="accent4"/>
              </a:solidFill>
              <a:ln w="19050">
                <a:noFill/>
              </a:ln>
              <a:effectLst/>
            </c:spPr>
            <c:extLst>
              <c:ext xmlns:c16="http://schemas.microsoft.com/office/drawing/2014/chart" uri="{C3380CC4-5D6E-409C-BE32-E72D297353CC}">
                <c16:uniqueId val="{00000007-80A4-496C-8702-C5440C394A41}"/>
              </c:ext>
            </c:extLst>
          </c:dPt>
          <c:dPt>
            <c:idx val="4"/>
            <c:bubble3D val="0"/>
            <c:spPr>
              <a:solidFill>
                <a:schemeClr val="accent5"/>
              </a:solidFill>
              <a:ln w="19050">
                <a:noFill/>
              </a:ln>
              <a:effectLst/>
            </c:spPr>
            <c:extLst>
              <c:ext xmlns:c16="http://schemas.microsoft.com/office/drawing/2014/chart" uri="{C3380CC4-5D6E-409C-BE32-E72D297353CC}">
                <c16:uniqueId val="{00000009-80A4-496C-8702-C5440C394A41}"/>
              </c:ext>
            </c:extLst>
          </c:dPt>
          <c:dPt>
            <c:idx val="5"/>
            <c:bubble3D val="0"/>
            <c:spPr>
              <a:solidFill>
                <a:srgbClr val="01B4E7"/>
              </a:solidFill>
              <a:ln w="19050">
                <a:noFill/>
              </a:ln>
              <a:effectLst/>
            </c:spPr>
            <c:extLst>
              <c:ext xmlns:c16="http://schemas.microsoft.com/office/drawing/2014/chart" uri="{C3380CC4-5D6E-409C-BE32-E72D297353CC}">
                <c16:uniqueId val="{0000000B-80A4-496C-8702-C5440C394A41}"/>
              </c:ext>
            </c:extLst>
          </c:dPt>
          <c:dPt>
            <c:idx val="6"/>
            <c:bubble3D val="0"/>
            <c:spPr>
              <a:solidFill>
                <a:srgbClr val="F7A81B"/>
              </a:solidFill>
              <a:ln w="19050">
                <a:noFill/>
              </a:ln>
              <a:effectLst/>
            </c:spPr>
            <c:extLst>
              <c:ext xmlns:c16="http://schemas.microsoft.com/office/drawing/2014/chart" uri="{C3380CC4-5D6E-409C-BE32-E72D297353CC}">
                <c16:uniqueId val="{0000000D-80A4-496C-8702-C5440C394A41}"/>
              </c:ext>
            </c:extLst>
          </c:dPt>
          <c:dPt>
            <c:idx val="7"/>
            <c:bubble3D val="0"/>
            <c:spPr>
              <a:solidFill>
                <a:schemeClr val="accent2">
                  <a:lumMod val="60000"/>
                </a:schemeClr>
              </a:solidFill>
              <a:ln w="19050">
                <a:noFill/>
              </a:ln>
              <a:effectLst/>
            </c:spPr>
            <c:extLst>
              <c:ext xmlns:c16="http://schemas.microsoft.com/office/drawing/2014/chart" uri="{C3380CC4-5D6E-409C-BE32-E72D297353CC}">
                <c16:uniqueId val="{0000000F-80A4-496C-8702-C5440C394A41}"/>
              </c:ext>
            </c:extLst>
          </c:dPt>
          <c:cat>
            <c:strRef>
              <c:f>Consolida!$F$4:$F$11</c:f>
              <c:strCache>
                <c:ptCount val="8"/>
                <c:pt idx="0">
                  <c:v>Água limpa e saneamento</c:v>
                </c:pt>
                <c:pt idx="1">
                  <c:v>Apoio à educação</c:v>
                </c:pt>
                <c:pt idx="2">
                  <c:v>Combate a doenças</c:v>
                </c:pt>
                <c:pt idx="3">
                  <c:v>Desenvolvimento econômico</c:v>
                </c:pt>
                <c:pt idx="4">
                  <c:v>Promoção da paz</c:v>
                </c:pt>
                <c:pt idx="5">
                  <c:v>Saúde de mães e filhos</c:v>
                </c:pt>
                <c:pt idx="6">
                  <c:v>Projetos regionais de pequeno porte</c:v>
                </c:pt>
                <c:pt idx="7">
                  <c:v>Assistência em desastres, como COVID ou enchentes</c:v>
                </c:pt>
              </c:strCache>
            </c:strRef>
          </c:cat>
          <c:val>
            <c:numRef>
              <c:f>Consolida!$G$4:$G$11</c:f>
              <c:numCache>
                <c:formatCode>_("$"* #,##0.00_);_("$"* \(#,##0.00\);_("$"* "-"??_);_(@_)</c:formatCode>
                <c:ptCount val="8"/>
                <c:pt idx="0">
                  <c:v>203428.45</c:v>
                </c:pt>
                <c:pt idx="1">
                  <c:v>673550.16</c:v>
                </c:pt>
                <c:pt idx="2">
                  <c:v>6297073.4800000051</c:v>
                </c:pt>
                <c:pt idx="3">
                  <c:v>794007.19000000006</c:v>
                </c:pt>
                <c:pt idx="4">
                  <c:v>89983.53</c:v>
                </c:pt>
                <c:pt idx="5">
                  <c:v>1260083.26</c:v>
                </c:pt>
                <c:pt idx="6">
                  <c:v>2519750.4299999997</c:v>
                </c:pt>
                <c:pt idx="7">
                  <c:v>1024842.86</c:v>
                </c:pt>
              </c:numCache>
            </c:numRef>
          </c:val>
          <c:extLst>
            <c:ext xmlns:c16="http://schemas.microsoft.com/office/drawing/2014/chart" uri="{C3380CC4-5D6E-409C-BE32-E72D297353CC}">
              <c16:uniqueId val="{00000010-80A4-496C-8702-C5440C394A41}"/>
            </c:ext>
          </c:extLst>
        </c:ser>
        <c:dLbls>
          <c:showLegendKey val="0"/>
          <c:showVal val="0"/>
          <c:showCatName val="0"/>
          <c:showSerName val="0"/>
          <c:showPercent val="0"/>
          <c:showBubbleSize val="0"/>
          <c:showLeaderLines val="1"/>
        </c:dLbls>
        <c:firstSliceAng val="0"/>
        <c:holeSize val="58"/>
      </c:doughnutChart>
      <c:spPr>
        <a:noFill/>
        <a:ln>
          <a:noFill/>
        </a:ln>
        <a:effectLst/>
      </c:spPr>
    </c:plotArea>
    <c:legend>
      <c:legendPos val="b"/>
      <c:layout>
        <c:manualLayout>
          <c:xMode val="edge"/>
          <c:yMode val="edge"/>
          <c:x val="7.5099269428034549E-2"/>
          <c:y val="0.8060874016169769"/>
          <c:w val="0.89999992341384327"/>
          <c:h val="0.1878510584121330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bg1"/>
              </a:solidFill>
              <a:latin typeface="+mn-lt"/>
              <a:ea typeface="+mn-ea"/>
              <a:cs typeface="+mn-cs"/>
            </a:defRPr>
          </a:pPr>
          <a:endParaRPr lang="pt-B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pt-B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03E561-A38A-4A22-8215-F855A52BC5B1}" type="datetimeFigureOut">
              <a:rPr lang="en-US" smtClean="0"/>
              <a:t>27-Jul-2022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827055-821E-4F6B-AAA9-2685E1493D9C}" type="slidenum">
              <a:rPr lang="en-US" smtClean="0"/>
              <a:t>‹#›</a:t>
            </a:fld>
            <a:endParaRPr lang="en-US" dirty="0"/>
          </a:p>
        </p:txBody>
      </p:sp>
    </p:spTree>
    <p:extLst>
      <p:ext uri="{BB962C8B-B14F-4D97-AF65-F5344CB8AC3E}">
        <p14:creationId xmlns:p14="http://schemas.microsoft.com/office/powerpoint/2010/main" val="2726859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bvsms.saude.gov.br/bvs/pacsaude/diretrizes.php" TargetMode="External"/><Relationship Id="rId7" Type="http://schemas.openxmlformats.org/officeDocument/2006/relationships/hyperlink" Target="https://agenciadenoticias.ibge.gov.br/agencia-noticias/2012-agencia-de-noticias/noticias/25882-extrema-pobreza-atinge-13-5-milhoes-de-pessoas-e-chega-ao-maior-nivel-em-7-ano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agenciabrasil.ebc.com.br/educacao/noticia/2020-07/taxa-cai-levemente-mas-brasil-ainda-tem-11-milhoes-de-analfabetos" TargetMode="External"/><Relationship Id="rId5" Type="http://schemas.openxmlformats.org/officeDocument/2006/relationships/hyperlink" Target="https://noticias.uol.com.br/colunas/jamil-chade/2020/07/13/onu-inseguranca-alimentar-aumenta-no-brasil-e-atinge-43-milhoes-de-pessoas.htm" TargetMode="External"/><Relationship Id="rId4" Type="http://schemas.openxmlformats.org/officeDocument/2006/relationships/hyperlink" Target="http://www.tratabrasil.org.br/saneamento/principais-estatisticas/no-brasil/agu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sz="1200" b="1" dirty="0"/>
              <a:t>SUGESTÃO</a:t>
            </a:r>
            <a:r>
              <a:rPr lang="pt-BR" sz="1200" b="1" baseline="0" dirty="0"/>
              <a:t> DE FALA</a:t>
            </a:r>
          </a:p>
          <a:p>
            <a:r>
              <a:rPr lang="pt-BR" sz="1200" dirty="0"/>
              <a:t>Agradeço</a:t>
            </a:r>
            <a:r>
              <a:rPr lang="pt-BR" sz="1200" baseline="0" dirty="0"/>
              <a:t> muito o convite e a oportunidade de apresentar o Rotary e sua Fundação, a Fundação Rotária, aqui nesta ocasião</a:t>
            </a:r>
            <a:r>
              <a:rPr lang="pt-BR" dirty="0"/>
              <a:t>. </a:t>
            </a:r>
            <a:r>
              <a:rPr lang="pt-BR"/>
              <a:t>Sabemos que, hoje, investir em responsabilidade corporativa aumenta o impacto que sua empresa causa na sociedade e queremos apresentar a nossa Fundação como um canal eficiente e com credibilidade para que você possa fazer esses investimentos, com a certeza de que eles resultarão em projetos sustentáveis e duradouros.</a:t>
            </a:r>
            <a:endParaRPr lang="pt-BR">
              <a:cs typeface="Calibri"/>
            </a:endParaRPr>
          </a:p>
        </p:txBody>
      </p:sp>
      <p:sp>
        <p:nvSpPr>
          <p:cNvPr id="4" name="Slide Number Placeholder 3"/>
          <p:cNvSpPr>
            <a:spLocks noGrp="1"/>
          </p:cNvSpPr>
          <p:nvPr>
            <p:ph type="sldNum" sz="quarter" idx="10"/>
          </p:nvPr>
        </p:nvSpPr>
        <p:spPr/>
        <p:txBody>
          <a:bodyPr/>
          <a:lstStyle/>
          <a:p>
            <a:fld id="{DB827055-821E-4F6B-AAA9-2685E1493D9C}" type="slidenum">
              <a:rPr lang="en-US" smtClean="0"/>
              <a:t>1</a:t>
            </a:fld>
            <a:endParaRPr lang="en-US" dirty="0"/>
          </a:p>
        </p:txBody>
      </p:sp>
    </p:spTree>
    <p:extLst>
      <p:ext uri="{BB962C8B-B14F-4D97-AF65-F5344CB8AC3E}">
        <p14:creationId xmlns:p14="http://schemas.microsoft.com/office/powerpoint/2010/main" val="3645272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r>
              <a:rPr lang="pt-BR" baseline="0" dirty="0"/>
              <a:t>Além disso, contamos com um comitê de investimentos profissional, que visa maximizar os recursos e honrar a vontade dos nossos doadores e parceiros da melhor forma possível.</a:t>
            </a:r>
          </a:p>
          <a:p>
            <a:endParaRPr lang="pt-BR" baseline="0" dirty="0"/>
          </a:p>
          <a:p>
            <a:r>
              <a:rPr lang="pt-BR" baseline="0" dirty="0"/>
              <a:t>Nesse sentido, não apenas conseguimos realizar projetos que transformam vidas, mas o fazemos de maneira muito eficiente. Dos recursos arrecadados pela nossa Fundação, 92% é investido diretamente nos projetos humanitários. </a:t>
            </a:r>
            <a:r>
              <a:rPr lang="pt-BR" dirty="0"/>
              <a:t>Isso quer dizer que de cada 100 reais que sua empresa investe no Rotary, 92 são direcionados para nossos projetos e apenas 8 reais vão pras despesas operacionais. Fazendo uma comparação, no Médicos sem Fronteiras esse percentual é de 83%, dado que está no próprio site deles. Ou seja, nós temos um direcionamento maior das verbas pros nossos projetos.</a:t>
            </a:r>
            <a:endParaRPr lang="pt-BR" dirty="0">
              <a:cs typeface="Calibri"/>
            </a:endParaRPr>
          </a:p>
          <a:p>
            <a:endParaRPr lang="pt-BR" dirty="0"/>
          </a:p>
          <a:p>
            <a:r>
              <a:rPr lang="pt-BR" baseline="0" dirty="0"/>
              <a:t>Essa percentagem nos garante uma classificação excelente junto a agencias avaliadoras independentes por nossa gestão financeira e transparência.</a:t>
            </a:r>
            <a:endParaRPr lang="pt-BR" dirty="0"/>
          </a:p>
          <a:p>
            <a:endParaRPr lang="pt-BR" baseline="0" dirty="0"/>
          </a:p>
          <a:p>
            <a:endParaRPr lang="pt-BR" baseline="0"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10</a:t>
            </a:fld>
            <a:endParaRPr lang="en-US" dirty="0"/>
          </a:p>
        </p:txBody>
      </p:sp>
    </p:spTree>
    <p:extLst>
      <p:ext uri="{BB962C8B-B14F-4D97-AF65-F5344CB8AC3E}">
        <p14:creationId xmlns:p14="http://schemas.microsoft.com/office/powerpoint/2010/main" val="3775615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marL="0" marR="0" indent="0" algn="l" defTabSz="914400" rtl="0" eaLnBrk="1" fontAlgn="base"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Aqui no Brasil, </a:t>
            </a:r>
            <a:r>
              <a:rPr lang="pt-BR" sz="1200" b="0" kern="1200" dirty="0">
                <a:solidFill>
                  <a:schemeClr val="tx1"/>
                </a:solidFill>
                <a:effectLst/>
                <a:latin typeface="+mn-lt"/>
                <a:ea typeface="+mn-ea"/>
                <a:cs typeface="+mn-cs"/>
              </a:rPr>
              <a:t>as pessoas jurídicas que desejam ser parceiras do Rotary em seus projetos sociais</a:t>
            </a:r>
            <a:r>
              <a:rPr lang="pt-BR" sz="1200" b="0" kern="1200" baseline="0" dirty="0">
                <a:solidFill>
                  <a:schemeClr val="tx1"/>
                </a:solidFill>
                <a:effectLst/>
                <a:latin typeface="+mn-lt"/>
                <a:ea typeface="+mn-ea"/>
                <a:cs typeface="+mn-cs"/>
              </a:rPr>
              <a:t> contam com a </a:t>
            </a:r>
            <a:r>
              <a:rPr lang="pt-BR" sz="1200" b="0" kern="1200" dirty="0">
                <a:solidFill>
                  <a:schemeClr val="tx1"/>
                </a:solidFill>
                <a:effectLst/>
                <a:latin typeface="+mn-lt"/>
                <a:ea typeface="+mn-ea"/>
                <a:cs typeface="+mn-cs"/>
              </a:rPr>
              <a:t>ABTRF-Associação Brasileira da The Rotary Foundation, a porta de entrada da Fundação Rotária no Brasil para </a:t>
            </a:r>
            <a:r>
              <a:rPr lang="pt-BR" sz="1200" b="0" kern="1200" baseline="0" dirty="0">
                <a:solidFill>
                  <a:schemeClr val="tx1"/>
                </a:solidFill>
                <a:effectLst/>
                <a:latin typeface="+mn-lt"/>
                <a:ea typeface="+mn-ea"/>
                <a:cs typeface="+mn-cs"/>
              </a:rPr>
              <a:t>parcerias com empresas.</a:t>
            </a:r>
            <a:endParaRPr lang="pt-BR" sz="1200" b="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endParaRPr lang="pt-BR" sz="1200" b="0" kern="1200" dirty="0">
              <a:solidFill>
                <a:schemeClr val="tx1"/>
              </a:solidFill>
              <a:effectLst/>
              <a:latin typeface="+mn-lt"/>
              <a:ea typeface="+mn-ea"/>
              <a:cs typeface="+mn-cs"/>
            </a:endParaRPr>
          </a:p>
          <a:p>
            <a:pPr marL="0" marR="0" indent="0" algn="l" defTabSz="914400" rtl="0" eaLnBrk="1" fontAlgn="base" latinLnBrk="0" hangingPunct="1">
              <a:lnSpc>
                <a:spcPct val="100000"/>
              </a:lnSpc>
              <a:spcBef>
                <a:spcPts val="0"/>
              </a:spcBef>
              <a:spcAft>
                <a:spcPts val="0"/>
              </a:spcAft>
              <a:buClrTx/>
              <a:buSzTx/>
              <a:buFontTx/>
              <a:buNone/>
              <a:tabLst/>
              <a:defRPr/>
            </a:pPr>
            <a:r>
              <a:rPr lang="pt-BR" sz="1200" b="0" kern="1200" dirty="0">
                <a:solidFill>
                  <a:schemeClr val="tx1"/>
                </a:solidFill>
                <a:effectLst/>
                <a:latin typeface="+mn-lt"/>
                <a:ea typeface="+mn-ea"/>
                <a:cs typeface="+mn-cs"/>
              </a:rPr>
              <a:t> A ABTRF é uma entidade civil sem fins lucrativos</a:t>
            </a:r>
            <a:r>
              <a:rPr lang="pt-BR" sz="1200" b="0" kern="1200" baseline="0" dirty="0">
                <a:solidFill>
                  <a:schemeClr val="tx1"/>
                </a:solidFill>
                <a:effectLst/>
                <a:latin typeface="+mn-lt"/>
                <a:ea typeface="+mn-ea"/>
                <a:cs typeface="+mn-cs"/>
              </a:rPr>
              <a:t> que conta</a:t>
            </a:r>
            <a:r>
              <a:rPr lang="pt-BR" sz="1200" b="0" kern="1200" dirty="0">
                <a:solidFill>
                  <a:schemeClr val="tx1"/>
                </a:solidFill>
                <a:effectLst/>
                <a:latin typeface="+mn-lt"/>
                <a:ea typeface="+mn-ea"/>
                <a:cs typeface="+mn-cs"/>
              </a:rPr>
              <a:t> com cerca de duas mil empresas parceiras.</a:t>
            </a:r>
            <a:r>
              <a:rPr lang="pt-BR" sz="1200" b="0" kern="1200" baseline="0" dirty="0">
                <a:solidFill>
                  <a:schemeClr val="tx1"/>
                </a:solidFill>
                <a:effectLst/>
                <a:latin typeface="+mn-lt"/>
                <a:ea typeface="+mn-ea"/>
                <a:cs typeface="+mn-cs"/>
              </a:rPr>
              <a:t> Com ela,</a:t>
            </a:r>
            <a:r>
              <a:rPr lang="pt-BR" sz="1200" b="0" kern="1200" dirty="0">
                <a:solidFill>
                  <a:schemeClr val="tx1"/>
                </a:solidFill>
                <a:effectLst/>
                <a:latin typeface="+mn-lt"/>
                <a:ea typeface="+mn-ea"/>
                <a:cs typeface="+mn-cs"/>
              </a:rPr>
              <a:t> asseguramos que seus investimentos em responsabilidade social sejam aplicados em projetos que causem impacto duradouro em suas comunidades</a:t>
            </a:r>
            <a:r>
              <a:rPr lang="pt-BR" sz="1200" b="0" kern="1200" baseline="0" dirty="0">
                <a:solidFill>
                  <a:schemeClr val="tx1"/>
                </a:solidFill>
                <a:effectLst/>
                <a:latin typeface="+mn-lt"/>
                <a:ea typeface="+mn-ea"/>
                <a:cs typeface="+mn-cs"/>
              </a:rPr>
              <a:t> uma vez que t</a:t>
            </a:r>
            <a:r>
              <a:rPr lang="pt-BR" sz="1200" b="0" kern="1200" dirty="0">
                <a:solidFill>
                  <a:schemeClr val="tx1"/>
                </a:solidFill>
                <a:effectLst/>
                <a:latin typeface="+mn-lt"/>
                <a:ea typeface="+mn-ea"/>
                <a:cs typeface="+mn-cs"/>
              </a:rPr>
              <a:t>odas as contribuições feitas pelas empresas à ABTRF são investidas em projetos realizados pelo Rotary no Brasil. </a:t>
            </a:r>
          </a:p>
          <a:p>
            <a:pPr fontAlgn="base"/>
            <a:endParaRPr lang="pt-BR" sz="1200" b="0" kern="1200" dirty="0">
              <a:solidFill>
                <a:schemeClr val="tx1"/>
              </a:solidFill>
              <a:effectLst/>
              <a:latin typeface="+mn-lt"/>
              <a:ea typeface="+mn-ea"/>
              <a:cs typeface="+mn-cs"/>
            </a:endParaRPr>
          </a:p>
          <a:p>
            <a:pPr fontAlgn="base"/>
            <a:r>
              <a:rPr lang="pt-BR" sz="1200" b="0" kern="1200" dirty="0">
                <a:solidFill>
                  <a:schemeClr val="tx1"/>
                </a:solidFill>
                <a:effectLst/>
                <a:latin typeface="+mn-lt"/>
                <a:ea typeface="+mn-ea"/>
                <a:cs typeface="+mn-cs"/>
              </a:rPr>
              <a:t>Para que nossos</a:t>
            </a:r>
            <a:r>
              <a:rPr lang="pt-BR" sz="1200" b="0" kern="1200" baseline="0" dirty="0">
                <a:solidFill>
                  <a:schemeClr val="tx1"/>
                </a:solidFill>
                <a:effectLst/>
                <a:latin typeface="+mn-lt"/>
                <a:ea typeface="+mn-ea"/>
                <a:cs typeface="+mn-cs"/>
              </a:rPr>
              <a:t> parceiros</a:t>
            </a:r>
            <a:r>
              <a:rPr lang="pt-BR" sz="1200" b="0" kern="1200" dirty="0">
                <a:solidFill>
                  <a:schemeClr val="tx1"/>
                </a:solidFill>
                <a:effectLst/>
                <a:latin typeface="+mn-lt"/>
                <a:ea typeface="+mn-ea"/>
                <a:cs typeface="+mn-cs"/>
              </a:rPr>
              <a:t> possam divulgar sua colaboração com a ABTRF para clientes e fornecedores, oferecemos reconhecimentos às pessoas jurídicas parceiras, como certificados</a:t>
            </a:r>
            <a:r>
              <a:rPr lang="pt-BR" sz="1200" b="0" kern="1200" baseline="0" dirty="0">
                <a:solidFill>
                  <a:schemeClr val="tx1"/>
                </a:solidFill>
                <a:effectLst/>
                <a:latin typeface="+mn-lt"/>
                <a:ea typeface="+mn-ea"/>
                <a:cs typeface="+mn-cs"/>
              </a:rPr>
              <a:t> e selos digitais</a:t>
            </a:r>
            <a:r>
              <a:rPr lang="pt-BR" sz="1200" b="0" kern="1200" dirty="0">
                <a:solidFill>
                  <a:schemeClr val="tx1"/>
                </a:solidFill>
                <a:effectLst/>
                <a:latin typeface="+mn-lt"/>
                <a:ea typeface="+mn-ea"/>
                <a:cs typeface="+mn-cs"/>
              </a:rPr>
              <a:t>.</a:t>
            </a:r>
          </a:p>
          <a:p>
            <a:pPr fontAlgn="base"/>
            <a:endParaRPr lang="pt-BR" sz="1200" b="0" kern="1200" dirty="0">
              <a:solidFill>
                <a:schemeClr val="tx1"/>
              </a:solidFill>
              <a:effectLst/>
              <a:latin typeface="+mn-lt"/>
              <a:ea typeface="+mn-ea"/>
              <a:cs typeface="+mn-cs"/>
            </a:endParaRPr>
          </a:p>
          <a:p>
            <a:pPr fontAlgn="base"/>
            <a:r>
              <a:rPr lang="pt-BR" sz="1200" b="0" kern="1200" dirty="0">
                <a:solidFill>
                  <a:schemeClr val="tx1"/>
                </a:solidFill>
                <a:effectLst/>
                <a:latin typeface="+mn-lt"/>
                <a:ea typeface="+mn-ea"/>
                <a:cs typeface="+mn-cs"/>
              </a:rPr>
              <a:t>Além disso, como Organização da Sociedade Civil, a ABTRF possibilita a incidência de benefícios fiscais aos doadores optantes pelo sistema de tributação de lucro real.  </a:t>
            </a:r>
            <a:r>
              <a:rPr lang="pt-BR" sz="1200" b="0" i="0" kern="1200" dirty="0">
                <a:solidFill>
                  <a:schemeClr val="tx1"/>
                </a:solidFill>
                <a:effectLst/>
                <a:latin typeface="+mn-lt"/>
                <a:ea typeface="+mn-ea"/>
                <a:cs typeface="+mn-cs"/>
              </a:rPr>
              <a:t> Tais empresas optantes pelo sistema de lucro real podem lançar o valor de</a:t>
            </a:r>
            <a:r>
              <a:rPr lang="pt-BR" sz="1200" b="0" i="0" kern="1200" baseline="0" dirty="0">
                <a:solidFill>
                  <a:schemeClr val="tx1"/>
                </a:solidFill>
                <a:effectLst/>
                <a:latin typeface="+mn-lt"/>
                <a:ea typeface="+mn-ea"/>
                <a:cs typeface="+mn-cs"/>
              </a:rPr>
              <a:t> suas </a:t>
            </a:r>
            <a:r>
              <a:rPr lang="pt-BR" sz="1200" b="0" i="0" kern="1200" dirty="0">
                <a:solidFill>
                  <a:schemeClr val="tx1"/>
                </a:solidFill>
                <a:effectLst/>
                <a:latin typeface="+mn-lt"/>
                <a:ea typeface="+mn-ea"/>
                <a:cs typeface="+mn-cs"/>
              </a:rPr>
              <a:t>doações à ABTRF, até o limite de 2% de seu lucro operacional, como despesa operacional, obtendo assim redução na base de cálculo do imposto de renda a pagar. Assim, se a empresa fizer uma doação à Associação Brasileira da The Rotary Foundation no valor de R$ 30.000,00 e tiver um lucro operacional no período de R$ 500.000,00, o valor máximo da doação que poderá ser contabilizado como despesa operacional é de R$ 10.000,00, que representa 2% de R$ 500.000,00. </a:t>
            </a:r>
            <a:endParaRPr lang="pt-BR" sz="1200" b="0" kern="1200" dirty="0">
              <a:solidFill>
                <a:schemeClr val="tx1"/>
              </a:solidFill>
              <a:effectLst/>
              <a:latin typeface="+mn-lt"/>
              <a:ea typeface="+mn-ea"/>
              <a:cs typeface="+mn-cs"/>
            </a:endParaRPr>
          </a:p>
          <a:p>
            <a:pPr fontAlgn="base"/>
            <a:r>
              <a:rPr lang="pt-BR" sz="1200" b="0" kern="1200" dirty="0">
                <a:solidFill>
                  <a:schemeClr val="tx1"/>
                </a:solidFill>
                <a:effectLst/>
                <a:latin typeface="+mn-lt"/>
                <a:ea typeface="+mn-ea"/>
                <a:cs typeface="+mn-cs"/>
              </a:rPr>
              <a:t> </a:t>
            </a:r>
          </a:p>
          <a:p>
            <a:pPr fontAlgn="base"/>
            <a:r>
              <a:rPr lang="pt-BR" sz="1200" b="0" kern="1200" dirty="0">
                <a:solidFill>
                  <a:schemeClr val="tx1"/>
                </a:solidFill>
                <a:effectLst/>
                <a:latin typeface="+mn-lt"/>
                <a:ea typeface="+mn-ea"/>
                <a:cs typeface="+mn-cs"/>
              </a:rPr>
              <a:t>Independentemente do sistema de tributação que adotem, toda pessoa jurídica</a:t>
            </a:r>
            <a:r>
              <a:rPr lang="pt-BR" sz="1200" b="0" kern="1200" baseline="0" dirty="0">
                <a:solidFill>
                  <a:schemeClr val="tx1"/>
                </a:solidFill>
                <a:effectLst/>
                <a:latin typeface="+mn-lt"/>
                <a:ea typeface="+mn-ea"/>
                <a:cs typeface="+mn-cs"/>
              </a:rPr>
              <a:t> que desejar</a:t>
            </a:r>
            <a:r>
              <a:rPr lang="pt-BR" sz="1200" b="0" kern="1200" dirty="0">
                <a:solidFill>
                  <a:schemeClr val="tx1"/>
                </a:solidFill>
                <a:effectLst/>
                <a:latin typeface="+mn-lt"/>
                <a:ea typeface="+mn-ea"/>
                <a:cs typeface="+mn-cs"/>
              </a:rPr>
              <a:t> pode efetuar doações à Associação Brasileira da The Rotary Foundation. As empresas que se interessem em ser parceiras da ABTRF podem fazê-lo por meio de nossos programas de doação pré-estabelecidos ou por doações espontâneas. Ficamos </a:t>
            </a:r>
            <a:r>
              <a:rPr lang="pt-BR" dirty="0"/>
              <a:t>à</a:t>
            </a:r>
            <a:r>
              <a:rPr lang="pt-BR" sz="1200" b="0" kern="1200" dirty="0">
                <a:solidFill>
                  <a:schemeClr val="tx1"/>
                </a:solidFill>
                <a:effectLst/>
                <a:latin typeface="+mn-lt"/>
                <a:ea typeface="+mn-ea"/>
                <a:cs typeface="+mn-cs"/>
              </a:rPr>
              <a:t> disposição para conversar</a:t>
            </a:r>
            <a:r>
              <a:rPr lang="pt-BR" sz="1200" b="0" kern="1200" baseline="0" dirty="0">
                <a:solidFill>
                  <a:schemeClr val="tx1"/>
                </a:solidFill>
                <a:effectLst/>
                <a:latin typeface="+mn-lt"/>
                <a:ea typeface="+mn-ea"/>
                <a:cs typeface="+mn-cs"/>
              </a:rPr>
              <a:t> para entender como podemos melhor alinhar nossas atuações.</a:t>
            </a:r>
            <a:endParaRPr lang="pt-BR" sz="1200" b="0" kern="1200" dirty="0">
              <a:solidFill>
                <a:schemeClr val="tx1"/>
              </a:solidFill>
              <a:effectLst/>
              <a:latin typeface="+mn-lt"/>
              <a:cs typeface="Calibri"/>
            </a:endParaRPr>
          </a:p>
          <a:p>
            <a:pPr fontAlgn="base"/>
            <a:r>
              <a:rPr lang="pt-BR" sz="1200" b="0" kern="1200" dirty="0">
                <a:solidFill>
                  <a:schemeClr val="tx1"/>
                </a:solidFill>
                <a:effectLst/>
                <a:latin typeface="+mn-lt"/>
                <a:ea typeface="+mn-ea"/>
                <a:cs typeface="+mn-cs"/>
              </a:rPr>
              <a:t> </a:t>
            </a: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 Rotary International/Robert Gill</a:t>
            </a:r>
            <a:endParaRPr lang="en-US" b="0"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11</a:t>
            </a:fld>
            <a:endParaRPr lang="en-US" dirty="0"/>
          </a:p>
        </p:txBody>
      </p:sp>
    </p:spTree>
    <p:extLst>
      <p:ext uri="{BB962C8B-B14F-4D97-AF65-F5344CB8AC3E}">
        <p14:creationId xmlns:p14="http://schemas.microsoft.com/office/powerpoint/2010/main" val="35886693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r>
              <a:rPr lang="pt-BR" dirty="0"/>
              <a:t>Por fim,</a:t>
            </a:r>
            <a:r>
              <a:rPr lang="pt-BR" baseline="0" dirty="0"/>
              <a:t> queremos mostrar um pouco disso que falamos com esse vídeo, que apresenta o </a:t>
            </a:r>
            <a:r>
              <a:rPr lang="pt-BR" sz="1200" b="0" i="0" kern="1200" dirty="0">
                <a:solidFill>
                  <a:schemeClr val="tx1"/>
                </a:solidFill>
                <a:effectLst/>
                <a:latin typeface="+mn-lt"/>
                <a:ea typeface="+mn-ea"/>
                <a:cs typeface="+mn-cs"/>
              </a:rPr>
              <a:t>depoimento de empresários brasileiros que apoiam a nossa Fundação, além de imagens de projetos desenvolvidos no Brasil e, claro, um convite para que outras empresas se tornem também nossas parceiras. </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12</a:t>
            </a:fld>
            <a:endParaRPr lang="en-US" dirty="0"/>
          </a:p>
        </p:txBody>
      </p:sp>
    </p:spTree>
    <p:extLst>
      <p:ext uri="{BB962C8B-B14F-4D97-AF65-F5344CB8AC3E}">
        <p14:creationId xmlns:p14="http://schemas.microsoft.com/office/powerpoint/2010/main" val="34023607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r>
              <a:rPr lang="en-US" dirty="0" err="1"/>
              <a:t>Agradecemos</a:t>
            </a:r>
            <a:r>
              <a:rPr lang="en-US" dirty="0"/>
              <a:t> </a:t>
            </a:r>
            <a:r>
              <a:rPr lang="en-US" dirty="0" err="1"/>
              <a:t>muito</a:t>
            </a:r>
            <a:r>
              <a:rPr lang="en-US" baseline="0" dirty="0"/>
              <a:t> </a:t>
            </a:r>
            <a:r>
              <a:rPr lang="en-US" baseline="0" dirty="0" err="1"/>
              <a:t>por</a:t>
            </a:r>
            <a:r>
              <a:rPr lang="en-US" baseline="0" dirty="0"/>
              <a:t> </a:t>
            </a:r>
            <a:r>
              <a:rPr lang="en-US" baseline="0" dirty="0" err="1"/>
              <a:t>seu</a:t>
            </a:r>
            <a:r>
              <a:rPr lang="en-US" baseline="0" dirty="0"/>
              <a:t> tempo e </a:t>
            </a:r>
            <a:r>
              <a:rPr lang="en-US" baseline="0" dirty="0" err="1"/>
              <a:t>atenção</a:t>
            </a:r>
            <a:r>
              <a:rPr lang="en-US" baseline="0" dirty="0"/>
              <a:t>. </a:t>
            </a:r>
            <a:r>
              <a:rPr lang="en-US" baseline="0" dirty="0" err="1"/>
              <a:t>Ficamos</a:t>
            </a:r>
            <a:r>
              <a:rPr lang="en-US" baseline="0" dirty="0"/>
              <a:t> a </a:t>
            </a:r>
            <a:r>
              <a:rPr lang="en-US" baseline="0" dirty="0" err="1"/>
              <a:t>disposição</a:t>
            </a:r>
            <a:r>
              <a:rPr lang="en-US" baseline="0" dirty="0"/>
              <a:t> para </a:t>
            </a:r>
            <a:r>
              <a:rPr lang="en-US" baseline="0" dirty="0" err="1"/>
              <a:t>mais</a:t>
            </a:r>
            <a:r>
              <a:rPr lang="en-US" baseline="0" dirty="0"/>
              <a:t> </a:t>
            </a:r>
            <a:r>
              <a:rPr lang="en-US" baseline="0" dirty="0" err="1"/>
              <a:t>informações</a:t>
            </a:r>
            <a:r>
              <a:rPr lang="en-US" baseline="0" dirty="0"/>
              <a:t> e </a:t>
            </a:r>
            <a:r>
              <a:rPr lang="en-US" baseline="0" dirty="0" err="1"/>
              <a:t>esperamos</a:t>
            </a:r>
            <a:r>
              <a:rPr lang="en-US" baseline="0" dirty="0"/>
              <a:t> </a:t>
            </a:r>
            <a:r>
              <a:rPr lang="en-US" baseline="0" dirty="0" err="1"/>
              <a:t>fazer</a:t>
            </a:r>
            <a:r>
              <a:rPr lang="en-US" baseline="0" dirty="0"/>
              <a:t> o </a:t>
            </a:r>
            <a:r>
              <a:rPr lang="en-US" baseline="0" dirty="0" err="1"/>
              <a:t>bem</a:t>
            </a:r>
            <a:r>
              <a:rPr lang="en-US" baseline="0" dirty="0"/>
              <a:t> </a:t>
            </a:r>
            <a:r>
              <a:rPr lang="en-US" baseline="0" dirty="0" err="1"/>
              <a:t>juntos</a:t>
            </a:r>
            <a:r>
              <a:rPr lang="en-US" baseline="0" dirty="0"/>
              <a:t> </a:t>
            </a:r>
            <a:r>
              <a:rPr lang="en-US" baseline="0" dirty="0" err="1"/>
              <a:t>aqui</a:t>
            </a:r>
            <a:r>
              <a:rPr lang="en-US" baseline="0" dirty="0"/>
              <a:t> no </a:t>
            </a:r>
            <a:r>
              <a:rPr lang="en-US" baseline="0" dirty="0" err="1"/>
              <a:t>nosso</a:t>
            </a:r>
            <a:r>
              <a:rPr lang="en-US" baseline="0" dirty="0"/>
              <a:t> </a:t>
            </a:r>
            <a:r>
              <a:rPr lang="en-US" baseline="0"/>
              <a:t>país.</a:t>
            </a:r>
            <a:endParaRPr lang="en-US" dirty="0"/>
          </a:p>
        </p:txBody>
      </p:sp>
      <p:sp>
        <p:nvSpPr>
          <p:cNvPr id="4" name="Slide Number Placeholder 3"/>
          <p:cNvSpPr>
            <a:spLocks noGrp="1"/>
          </p:cNvSpPr>
          <p:nvPr>
            <p:ph type="sldNum" sz="quarter" idx="5"/>
          </p:nvPr>
        </p:nvSpPr>
        <p:spPr/>
        <p:txBody>
          <a:bodyPr/>
          <a:lstStyle/>
          <a:p>
            <a:fld id="{6DC8233D-5C6C-4094-B1B9-656A33964A57}" type="slidenum">
              <a:rPr lang="en-US" smtClean="0"/>
              <a:t>13</a:t>
            </a:fld>
            <a:endParaRPr lang="en-US" dirty="0"/>
          </a:p>
        </p:txBody>
      </p:sp>
    </p:spTree>
    <p:extLst>
      <p:ext uri="{BB962C8B-B14F-4D97-AF65-F5344CB8AC3E}">
        <p14:creationId xmlns:p14="http://schemas.microsoft.com/office/powerpoint/2010/main" val="3672561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a:defRPr/>
            </a:pPr>
            <a:r>
              <a:rPr lang="pt-BR" sz="1200" dirty="0">
                <a:cs typeface="Calibri"/>
              </a:rPr>
              <a:t>O Rotary é mais do que um clube de serviços da nossa cidade. Somos uma organização internacional composta por pessoas comprometidas a ajudar comunidades em todo o </a:t>
            </a:r>
            <a:r>
              <a:rPr lang="pt-BR" dirty="0">
                <a:cs typeface="Calibri"/>
              </a:rPr>
              <a:t>mundo.</a:t>
            </a:r>
            <a:endParaRPr lang="pt-BR" sz="1800" b="1"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r>
              <a:rPr lang="pt-BR" sz="1200" b="0" i="0" kern="1200" dirty="0">
                <a:solidFill>
                  <a:schemeClr val="tx1"/>
                </a:solidFill>
                <a:effectLst/>
                <a:latin typeface="+mn-lt"/>
                <a:ea typeface="+mn-ea"/>
                <a:cs typeface="+mn-cs"/>
              </a:rPr>
              <a:t>Por acreditar em encontrar soluções para muitos problemas mundiais, nossos associados</a:t>
            </a:r>
            <a:r>
              <a:rPr lang="pt-BR" sz="1200" b="0" i="0" kern="1200" baseline="0" dirty="0">
                <a:solidFill>
                  <a:schemeClr val="tx1"/>
                </a:solidFill>
                <a:effectLst/>
                <a:latin typeface="+mn-lt"/>
                <a:ea typeface="+mn-ea"/>
                <a:cs typeface="+mn-cs"/>
              </a:rPr>
              <a:t> </a:t>
            </a:r>
            <a:r>
              <a:rPr lang="pt-BR" sz="1200" b="0" i="0" kern="1200" dirty="0">
                <a:solidFill>
                  <a:schemeClr val="tx1"/>
                </a:solidFill>
                <a:effectLst/>
                <a:latin typeface="+mn-lt"/>
                <a:ea typeface="+mn-ea"/>
                <a:cs typeface="+mn-cs"/>
              </a:rPr>
              <a:t>trabalham em 7 áreas de</a:t>
            </a:r>
            <a:r>
              <a:rPr lang="pt-BR" sz="1200" b="0" i="0" kern="1200" baseline="0" dirty="0">
                <a:solidFill>
                  <a:schemeClr val="tx1"/>
                </a:solidFill>
                <a:effectLst/>
                <a:latin typeface="+mn-lt"/>
                <a:ea typeface="+mn-ea"/>
                <a:cs typeface="+mn-cs"/>
              </a:rPr>
              <a:t> enfoque</a:t>
            </a:r>
            <a:r>
              <a:rPr lang="pt-BR"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Promover a paz</a:t>
            </a:r>
            <a:r>
              <a:rPr lang="pt-BR" dirty="0"/>
              <a:t> (exemplo: projetos contra violência doméstica e contra violência nas escolas)</a:t>
            </a:r>
            <a:endParaRPr lang="pt-BR" sz="1200" b="0" i="0" kern="1200" dirty="0">
              <a:solidFill>
                <a:schemeClr val="tx1"/>
              </a:solidFill>
              <a:effectLst/>
              <a:latin typeface="+mn-lt"/>
              <a:cs typeface="Calibri"/>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Combater doenças</a:t>
            </a:r>
            <a:r>
              <a:rPr lang="pt-BR" dirty="0"/>
              <a:t> (exemplos: doação de equipamentos hospitalares, doação de EPIs para proteção contra a Covid-19, distribuição de máscaras e álcool em gel, educação e prevenção, conscientização sobre a importância das vacinas, etc)</a:t>
            </a:r>
            <a:endParaRPr lang="pt-BR"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Fornecer água limpa e saneamento</a:t>
            </a:r>
            <a:r>
              <a:rPr lang="pt-BR" dirty="0"/>
              <a:t> (exemplos: instalação de fossas sépticas em áreas rurais, instalação de caixas d'água, instalação de lavatórios públicos pras mãos, educação sobre uso da água, etc)</a:t>
            </a:r>
            <a:endParaRPr lang="pt-BR"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Cuidar da saúde de mães e filhos</a:t>
            </a:r>
            <a:r>
              <a:rPr lang="pt-BR" dirty="0"/>
              <a:t> (exemplos: apoio a pesquisa médicas sobre as consequências do Zika virus nas crianças, treinamento para médicos no tratamento do Pé torto congênito, banco de leite, equipamentos pra UTI neonatal, cuidados de pré-natal) </a:t>
            </a:r>
            <a:endParaRPr lang="pt-BR"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Apoiar a educação</a:t>
            </a:r>
            <a:r>
              <a:rPr lang="pt-BR" dirty="0"/>
              <a:t> (alfabetização de adultos, capacitação de educadores)</a:t>
            </a:r>
            <a:endParaRPr lang="pt-BR"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Favorecer o desenvolvimento econômico </a:t>
            </a:r>
            <a:r>
              <a:rPr lang="pt-BR" dirty="0"/>
              <a:t>(apoio a cooperativas de reciclagem, desenvolvimento de agricultura de subsistência, fornecimento de microcrédito para populações vulneráveis)</a:t>
            </a:r>
            <a:endParaRPr lang="pt-BR" sz="1200" b="0" i="0" kern="1200" dirty="0">
              <a:solidFill>
                <a:schemeClr val="tx1"/>
              </a:solidFill>
              <a:effectLst/>
              <a:latin typeface="+mn-lt"/>
              <a:cs typeface="Calibri" panose="020F0502020204030204"/>
            </a:endParaRPr>
          </a:p>
          <a:p>
            <a:pPr marL="171450" indent="-171450">
              <a:buFont typeface="Arial" panose="020B0604020202020204" pitchFamily="34" charset="0"/>
              <a:buChar char="•"/>
            </a:pPr>
            <a:r>
              <a:rPr lang="pt-BR" sz="1200" b="0" i="0" kern="1200" dirty="0">
                <a:solidFill>
                  <a:schemeClr val="tx1"/>
                </a:solidFill>
                <a:effectLst/>
                <a:latin typeface="+mn-lt"/>
                <a:ea typeface="+mn-ea"/>
                <a:cs typeface="+mn-cs"/>
              </a:rPr>
              <a:t>Proteger o meio ambiente</a:t>
            </a:r>
            <a:r>
              <a:rPr lang="pt-BR" dirty="0"/>
              <a:t> (proteção e restauração de recursos terrestres e marinhos, conservação de recursos naturais, apoio à agroecologia, defesa do consumo sustentável e justiça ambiental, soluções para reduzir consequências do efeito estufa)</a:t>
            </a:r>
            <a:endParaRPr lang="pt-BR" sz="1200" b="0" i="0" kern="1200" dirty="0">
              <a:solidFill>
                <a:schemeClr val="tx1"/>
              </a:solidFill>
              <a:effectLst/>
              <a:latin typeface="+mn-lt"/>
              <a:cs typeface="Calibri" panose="020F0502020204030204"/>
            </a:endParaRPr>
          </a:p>
          <a:p>
            <a:endParaRPr lang="pt-BR" sz="1200" b="0" i="0" kern="1200" dirty="0">
              <a:solidFill>
                <a:schemeClr val="tx1"/>
              </a:solidFill>
              <a:effectLst/>
              <a:latin typeface="+mn-lt"/>
              <a:ea typeface="+mn-ea"/>
              <a:cs typeface="+mn-cs"/>
            </a:endParaRPr>
          </a:p>
          <a:p>
            <a:endParaRPr lang="pt-BR" sz="1800" b="0" i="0" kern="1200" dirty="0">
              <a:solidFill>
                <a:schemeClr val="tx1"/>
              </a:solidFill>
              <a:effectLst/>
              <a:latin typeface="+mn-lt"/>
              <a:ea typeface="+mn-ea"/>
              <a:cs typeface="+mn-cs"/>
            </a:endParaRPr>
          </a:p>
          <a:p>
            <a:r>
              <a:rPr lang="pt-BR" sz="1800" b="0" i="0" kern="1200" dirty="0">
                <a:solidFill>
                  <a:schemeClr val="tx1"/>
                </a:solidFill>
                <a:effectLst/>
                <a:latin typeface="+mn-lt"/>
                <a:ea typeface="+mn-ea"/>
                <a:cs typeface="+mn-cs"/>
              </a:rPr>
              <a:t>© Rotary International </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2</a:t>
            </a:fld>
            <a:endParaRPr lang="en-US" dirty="0"/>
          </a:p>
        </p:txBody>
      </p:sp>
    </p:spTree>
    <p:extLst>
      <p:ext uri="{BB962C8B-B14F-4D97-AF65-F5344CB8AC3E}">
        <p14:creationId xmlns:p14="http://schemas.microsoft.com/office/powerpoint/2010/main" val="59124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1774" rtl="0" eaLnBrk="0" fontAlgn="base" latinLnBrk="0" hangingPunct="0">
              <a:lnSpc>
                <a:spcPct val="100000"/>
              </a:lnSpc>
              <a:spcBef>
                <a:spcPct val="30000"/>
              </a:spcBef>
              <a:spcAft>
                <a:spcPct val="0"/>
              </a:spcAft>
              <a:buClrTx/>
              <a:buSzTx/>
              <a:buFontTx/>
              <a:buNone/>
              <a:tabLst/>
              <a:defRPr/>
            </a:pPr>
            <a:r>
              <a:rPr lang="pt-BR" sz="1200" b="1" dirty="0"/>
              <a:t>SUGESTÃO</a:t>
            </a:r>
            <a:r>
              <a:rPr lang="pt-BR" sz="1200" b="1" baseline="0" dirty="0"/>
              <a:t> DE FALA</a:t>
            </a:r>
          </a:p>
          <a:p>
            <a:pPr marL="0" marR="0" indent="0" algn="l" defTabSz="931774" rtl="0" eaLnBrk="0" fontAlgn="base" latinLnBrk="0" hangingPunct="0">
              <a:lnSpc>
                <a:spcPct val="100000"/>
              </a:lnSpc>
              <a:spcBef>
                <a:spcPct val="30000"/>
              </a:spcBef>
              <a:spcAft>
                <a:spcPct val="0"/>
              </a:spcAft>
              <a:buClrTx/>
              <a:buSzTx/>
              <a:buFontTx/>
              <a:buNone/>
              <a:tabLst/>
              <a:defRPr/>
            </a:pPr>
            <a:r>
              <a:rPr lang="pt-BR" dirty="0">
                <a:solidFill>
                  <a:srgbClr val="005DAA"/>
                </a:solidFill>
                <a:latin typeface="Georgia"/>
                <a:cs typeface="Georgia"/>
              </a:rPr>
              <a:t>Apenas para termos uma dimensão da</a:t>
            </a:r>
            <a:r>
              <a:rPr lang="pt-BR" baseline="0" dirty="0">
                <a:solidFill>
                  <a:srgbClr val="005DAA"/>
                </a:solidFill>
                <a:latin typeface="Georgia"/>
                <a:cs typeface="Georgia"/>
              </a:rPr>
              <a:t> nossa organização</a:t>
            </a:r>
            <a:r>
              <a:rPr lang="pt-BR" dirty="0">
                <a:solidFill>
                  <a:srgbClr val="005DAA"/>
                </a:solidFill>
                <a:latin typeface="Georgia"/>
                <a:cs typeface="Georgia"/>
              </a:rPr>
              <a:t>,</a:t>
            </a:r>
            <a:r>
              <a:rPr lang="pt-BR" baseline="0" dirty="0">
                <a:solidFill>
                  <a:srgbClr val="005DAA"/>
                </a:solidFill>
                <a:latin typeface="Georgia"/>
                <a:cs typeface="Georgia"/>
              </a:rPr>
              <a:t> trazemos aqui alguns números*</a:t>
            </a:r>
          </a:p>
          <a:p>
            <a:pPr marL="0" marR="0" indent="0" algn="l" defTabSz="931774" rtl="0" eaLnBrk="0" fontAlgn="base" latinLnBrk="0" hangingPunct="0">
              <a:lnSpc>
                <a:spcPct val="100000"/>
              </a:lnSpc>
              <a:spcBef>
                <a:spcPct val="30000"/>
              </a:spcBef>
              <a:spcAft>
                <a:spcPct val="0"/>
              </a:spcAft>
              <a:buClrTx/>
              <a:buSzTx/>
              <a:buFontTx/>
              <a:buNone/>
              <a:tabLst/>
              <a:defRPr/>
            </a:pPr>
            <a:endParaRPr lang="pt-BR" baseline="0" dirty="0">
              <a:solidFill>
                <a:srgbClr val="005DAA"/>
              </a:solidFill>
              <a:latin typeface="Georgia"/>
              <a:cs typeface="Georgia"/>
            </a:endParaRPr>
          </a:p>
          <a:p>
            <a:pPr marL="0" marR="0" indent="0" algn="l" defTabSz="931774" rtl="0" eaLnBrk="0" fontAlgn="base" latinLnBrk="0" hangingPunct="0">
              <a:lnSpc>
                <a:spcPct val="100000"/>
              </a:lnSpc>
              <a:spcBef>
                <a:spcPct val="30000"/>
              </a:spcBef>
              <a:spcAft>
                <a:spcPct val="0"/>
              </a:spcAft>
              <a:buClrTx/>
              <a:buSzTx/>
              <a:buFontTx/>
              <a:buNone/>
              <a:tabLst/>
              <a:defRPr/>
            </a:pPr>
            <a:r>
              <a:rPr lang="pt-BR" dirty="0">
                <a:solidFill>
                  <a:srgbClr val="005DAA"/>
                </a:solidFill>
                <a:latin typeface="Georgia"/>
                <a:cs typeface="Georgia"/>
              </a:rPr>
              <a:t>Hoje, o Rotary conecta mais de 1,2 milhão de pessoas em cerca de 36.000 clubes – como</a:t>
            </a:r>
            <a:r>
              <a:rPr lang="pt-BR" baseline="0" dirty="0">
                <a:solidFill>
                  <a:srgbClr val="005DAA"/>
                </a:solidFill>
                <a:latin typeface="Georgia"/>
                <a:cs typeface="Georgia"/>
              </a:rPr>
              <a:t> chamamos os grupos de cada região ou bairro – </a:t>
            </a:r>
            <a:r>
              <a:rPr lang="pt-BR" dirty="0">
                <a:solidFill>
                  <a:srgbClr val="005DAA"/>
                </a:solidFill>
                <a:latin typeface="Georgia"/>
                <a:cs typeface="Georgia"/>
              </a:rPr>
              <a:t>para fazer a diferença globalmente. No Brasil, contamos com mais de 51 mil associados</a:t>
            </a:r>
            <a:r>
              <a:rPr lang="pt-BR" baseline="0" dirty="0">
                <a:solidFill>
                  <a:srgbClr val="005DAA"/>
                </a:solidFill>
                <a:latin typeface="Georgia"/>
                <a:cs typeface="Georgia"/>
              </a:rPr>
              <a:t> em torno de 2.400 clubes distribuídos de norte a sul do país.</a:t>
            </a:r>
          </a:p>
          <a:p>
            <a:pPr marL="0" marR="0" indent="0" algn="l" defTabSz="931774" rtl="0" eaLnBrk="0" fontAlgn="base" latinLnBrk="0" hangingPunct="0">
              <a:lnSpc>
                <a:spcPct val="100000"/>
              </a:lnSpc>
              <a:spcBef>
                <a:spcPct val="30000"/>
              </a:spcBef>
              <a:spcAft>
                <a:spcPct val="0"/>
              </a:spcAft>
              <a:buClrTx/>
              <a:buSzTx/>
              <a:buFontTx/>
              <a:buNone/>
              <a:tabLst/>
              <a:defRPr/>
            </a:pPr>
            <a:endParaRPr lang="pt-BR" dirty="0">
              <a:solidFill>
                <a:srgbClr val="005DAA"/>
              </a:solidFill>
              <a:latin typeface="Georgia"/>
              <a:cs typeface="Georgia"/>
            </a:endParaRPr>
          </a:p>
          <a:p>
            <a:pPr marL="0" marR="0" indent="0" algn="l" defTabSz="931774" rtl="0" eaLnBrk="0" fontAlgn="base" latinLnBrk="0" hangingPunct="0">
              <a:lnSpc>
                <a:spcPct val="100000"/>
              </a:lnSpc>
              <a:spcBef>
                <a:spcPct val="30000"/>
              </a:spcBef>
              <a:spcAft>
                <a:spcPct val="0"/>
              </a:spcAft>
              <a:buClrTx/>
              <a:buSzTx/>
              <a:buFontTx/>
              <a:buNone/>
              <a:tabLst/>
              <a:defRPr/>
            </a:pPr>
            <a:endParaRPr lang="pt-BR" dirty="0">
              <a:solidFill>
                <a:srgbClr val="005DAA"/>
              </a:solidFill>
              <a:latin typeface="Georgia"/>
              <a:cs typeface="Georgia"/>
            </a:endParaRPr>
          </a:p>
          <a:p>
            <a:pPr marL="0" marR="0" indent="0" algn="l" defTabSz="931774" rtl="0" eaLnBrk="0" fontAlgn="base" latinLnBrk="0" hangingPunct="0">
              <a:lnSpc>
                <a:spcPct val="100000"/>
              </a:lnSpc>
              <a:spcBef>
                <a:spcPct val="30000"/>
              </a:spcBef>
              <a:spcAft>
                <a:spcPct val="0"/>
              </a:spcAft>
              <a:buClrTx/>
              <a:buSzTx/>
              <a:buFontTx/>
              <a:buNone/>
              <a:tabLst/>
              <a:defRPr/>
            </a:pPr>
            <a:endParaRPr lang="pt-BR" dirty="0">
              <a:solidFill>
                <a:srgbClr val="005DAA"/>
              </a:solidFill>
              <a:latin typeface="Georgia"/>
              <a:cs typeface="Georgia"/>
            </a:endParaRPr>
          </a:p>
          <a:p>
            <a:pPr marL="0" marR="0" indent="0" algn="l" defTabSz="931774" rtl="0" eaLnBrk="0" fontAlgn="base" latinLnBrk="0" hangingPunct="0">
              <a:lnSpc>
                <a:spcPct val="100000"/>
              </a:lnSpc>
              <a:spcBef>
                <a:spcPct val="30000"/>
              </a:spcBef>
              <a:spcAft>
                <a:spcPct val="0"/>
              </a:spcAft>
              <a:buClrTx/>
              <a:buSzTx/>
              <a:buFontTx/>
              <a:buNone/>
              <a:tabLst/>
              <a:defRPr/>
            </a:pPr>
            <a:endParaRPr lang="pt-BR" dirty="0">
              <a:solidFill>
                <a:srgbClr val="005DAA"/>
              </a:solidFill>
              <a:latin typeface="Georgia"/>
              <a:cs typeface="Georgia"/>
            </a:endParaRPr>
          </a:p>
          <a:p>
            <a:pPr defTabSz="931774" eaLnBrk="0" fontAlgn="base" hangingPunct="0">
              <a:spcBef>
                <a:spcPct val="30000"/>
              </a:spcBef>
              <a:spcAft>
                <a:spcPct val="0"/>
              </a:spcAft>
              <a:defRPr/>
            </a:pPr>
            <a:r>
              <a:rPr lang="en-US" dirty="0"/>
              <a:t>* </a:t>
            </a:r>
            <a:r>
              <a:rPr lang="en-US" dirty="0" err="1"/>
              <a:t>Esses</a:t>
            </a:r>
            <a:r>
              <a:rPr lang="en-US" baseline="0" dirty="0"/>
              <a:t> </a:t>
            </a:r>
            <a:r>
              <a:rPr lang="en-US" baseline="0" dirty="0" err="1"/>
              <a:t>números</a:t>
            </a:r>
            <a:r>
              <a:rPr lang="en-US" baseline="0" dirty="0"/>
              <a:t> </a:t>
            </a:r>
            <a:r>
              <a:rPr lang="en-US" baseline="0" dirty="0" err="1"/>
              <a:t>podem</a:t>
            </a:r>
            <a:r>
              <a:rPr lang="en-US" baseline="0" dirty="0"/>
              <a:t> </a:t>
            </a:r>
            <a:r>
              <a:rPr lang="en-US" baseline="0" dirty="0" err="1"/>
              <a:t>ser</a:t>
            </a:r>
            <a:r>
              <a:rPr lang="en-US" baseline="0" dirty="0"/>
              <a:t> </a:t>
            </a:r>
            <a:r>
              <a:rPr lang="en-US" baseline="0" dirty="0" err="1"/>
              <a:t>atualizados</a:t>
            </a:r>
            <a:r>
              <a:rPr lang="en-US" baseline="0" dirty="0"/>
              <a:t> na data da </a:t>
            </a:r>
            <a:r>
              <a:rPr lang="en-US" baseline="0" dirty="0" err="1"/>
              <a:t>apresentação</a:t>
            </a:r>
            <a:r>
              <a:rPr lang="en-US" baseline="0" dirty="0"/>
              <a:t> com base em https://rotary.org.br/informacoes/quantos-somos </a:t>
            </a:r>
            <a:endParaRPr lang="en-US" dirty="0"/>
          </a:p>
          <a:p>
            <a:pPr defTabSz="931774" eaLnBrk="0" fontAlgn="base" hangingPunct="0">
              <a:spcBef>
                <a:spcPct val="30000"/>
              </a:spcBef>
              <a:spcAft>
                <a:spcPct val="0"/>
              </a:spcAft>
              <a:defRPr/>
            </a:pP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3</a:t>
            </a:fld>
            <a:endParaRPr lang="en-US" dirty="0"/>
          </a:p>
        </p:txBody>
      </p:sp>
    </p:spTree>
    <p:extLst>
      <p:ext uri="{BB962C8B-B14F-4D97-AF65-F5344CB8AC3E}">
        <p14:creationId xmlns:p14="http://schemas.microsoft.com/office/powerpoint/2010/main" val="790957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b="0" i="0" kern="1200" dirty="0">
                <a:solidFill>
                  <a:schemeClr val="tx1"/>
                </a:solidFill>
                <a:effectLst/>
                <a:latin typeface="+mn-lt"/>
                <a:ea typeface="+mn-ea"/>
                <a:cs typeface="+mn-cs"/>
              </a:rPr>
              <a:t>Juntos, vemos um mundo onde as pessoas se unem e entram em ação para causar mudanças duradouras em si mesmas, nas suas comunidades e no mundo todo.</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b="0" i="0" kern="1200" dirty="0">
              <a:solidFill>
                <a:schemeClr val="tx1"/>
              </a:solidFill>
              <a:effectLst/>
              <a:latin typeface="+mn-lt"/>
              <a:ea typeface="+mn-ea"/>
              <a:cs typeface="+mn-cs"/>
            </a:endParaRPr>
          </a:p>
          <a:p>
            <a:r>
              <a:rPr lang="pt-BR" dirty="0">
                <a:cs typeface="Calibri" panose="020F0502020204030204"/>
              </a:rPr>
              <a:t>O Rotary conta com associados de diferentes áreas profissionais, como médicos, engenheiros, advogados, professores, entre outros. Isso faz com que tenhamos uma rede completa de profissionais que disponibilizam todo seu conhecimento e tempo, sem custo, pra realização dos nossos projetos. Isso significa</a:t>
            </a:r>
            <a:r>
              <a:rPr lang="pt-BR" baseline="0" dirty="0">
                <a:cs typeface="Calibri" panose="020F0502020204030204"/>
              </a:rPr>
              <a:t> que podemos otimizar os investimentos feitos</a:t>
            </a:r>
            <a:r>
              <a:rPr lang="pt-BR" dirty="0">
                <a:cs typeface="Calibri" panose="020F0502020204030204"/>
              </a:rPr>
              <a:t>, uma vez que nós contamos com uma rede de profissionais que nos auxilia com seu conhecimento voluntariamente.</a:t>
            </a:r>
          </a:p>
          <a:p>
            <a:endParaRPr lang="pt-BR" dirty="0">
              <a:cs typeface="Calibri" panose="020F0502020204030204"/>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4</a:t>
            </a:fld>
            <a:endParaRPr lang="en-US" dirty="0"/>
          </a:p>
        </p:txBody>
      </p:sp>
    </p:spTree>
    <p:extLst>
      <p:ext uri="{BB962C8B-B14F-4D97-AF65-F5344CB8AC3E}">
        <p14:creationId xmlns:p14="http://schemas.microsoft.com/office/powerpoint/2010/main" val="1139300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marL="0" marR="0" indent="0" algn="l" defTabSz="914400" rtl="0" eaLnBrk="1" fontAlgn="auto" latinLnBrk="0" hangingPunct="1">
              <a:lnSpc>
                <a:spcPct val="100000"/>
              </a:lnSpc>
              <a:spcBef>
                <a:spcPts val="0"/>
              </a:spcBef>
              <a:spcAft>
                <a:spcPts val="0"/>
              </a:spcAft>
              <a:buClrTx/>
              <a:buSzTx/>
              <a:buFontTx/>
              <a:buNone/>
              <a:tabLst/>
              <a:defRPr/>
            </a:pPr>
            <a:r>
              <a:rPr lang="pt-BR" sz="1200" kern="1200" dirty="0">
                <a:solidFill>
                  <a:schemeClr val="tx1"/>
                </a:solidFill>
                <a:effectLst/>
                <a:latin typeface="+mn-lt"/>
                <a:ea typeface="+mn-ea"/>
                <a:cs typeface="+mn-cs"/>
              </a:rPr>
              <a:t>Através</a:t>
            </a:r>
            <a:r>
              <a:rPr lang="pt-BR" sz="1200" kern="1200" baseline="0" dirty="0">
                <a:solidFill>
                  <a:schemeClr val="tx1"/>
                </a:solidFill>
                <a:effectLst/>
                <a:latin typeface="+mn-lt"/>
                <a:ea typeface="+mn-ea"/>
                <a:cs typeface="+mn-cs"/>
              </a:rPr>
              <a:t> dos </a:t>
            </a:r>
            <a:r>
              <a:rPr lang="pt-BR" sz="1200" kern="1200" dirty="0">
                <a:solidFill>
                  <a:schemeClr val="tx1"/>
                </a:solidFill>
                <a:effectLst/>
                <a:latin typeface="+mn-lt"/>
                <a:ea typeface="+mn-ea"/>
                <a:cs typeface="+mn-cs"/>
              </a:rPr>
              <a:t>projetos dos</a:t>
            </a:r>
            <a:r>
              <a:rPr lang="pt-BR" sz="1200" kern="1200" baseline="0" dirty="0">
                <a:solidFill>
                  <a:schemeClr val="tx1"/>
                </a:solidFill>
                <a:effectLst/>
                <a:latin typeface="+mn-lt"/>
                <a:ea typeface="+mn-ea"/>
                <a:cs typeface="+mn-cs"/>
              </a:rPr>
              <a:t> nossos associados</a:t>
            </a:r>
            <a:r>
              <a:rPr lang="pt-BR" sz="1200" kern="1200" dirty="0">
                <a:solidFill>
                  <a:schemeClr val="tx1"/>
                </a:solidFill>
                <a:effectLst/>
                <a:latin typeface="+mn-lt"/>
                <a:ea typeface="+mn-ea"/>
                <a:cs typeface="+mn-cs"/>
              </a:rPr>
              <a:t>, o Rotary ajuda a implementar a Agenda 2030 para o Desenvolvimento Sustentável, adotada por 193 Estados Membros da ONU, buscando promover Saúde e bem estar</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Educação de qualidade; Água potável e saneamento; Redução das desigualdades</a:t>
            </a:r>
            <a:r>
              <a:rPr lang="pt-BR" sz="1200" kern="1200" baseline="0" dirty="0">
                <a:solidFill>
                  <a:schemeClr val="tx1"/>
                </a:solidFill>
                <a:effectLst/>
                <a:latin typeface="+mn-lt"/>
                <a:ea typeface="+mn-ea"/>
                <a:cs typeface="+mn-cs"/>
              </a:rPr>
              <a:t>, bem como </a:t>
            </a:r>
            <a:r>
              <a:rPr lang="pt-BR" sz="1200" kern="1200" dirty="0">
                <a:solidFill>
                  <a:schemeClr val="tx1"/>
                </a:solidFill>
                <a:effectLst/>
                <a:latin typeface="+mn-lt"/>
                <a:ea typeface="+mn-ea"/>
                <a:cs typeface="+mn-cs"/>
              </a:rPr>
              <a:t>Paz, justiça e instituições eficazes) </a:t>
            </a: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pPr>
              <a:defRPr/>
            </a:pPr>
            <a:r>
              <a:rPr lang="pt-BR" dirty="0"/>
              <a:t>Nesse sentido,</a:t>
            </a:r>
            <a:r>
              <a:rPr lang="pt-BR" baseline="0" dirty="0"/>
              <a:t> n</a:t>
            </a:r>
            <a:r>
              <a:rPr lang="pt-BR" dirty="0"/>
              <a:t>osso trabalho não</a:t>
            </a:r>
            <a:r>
              <a:rPr lang="pt-BR" baseline="0" dirty="0"/>
              <a:t> apenas é importante </a:t>
            </a:r>
            <a:r>
              <a:rPr lang="pt-BR" dirty="0"/>
              <a:t>mundialmente, mas também essencial </a:t>
            </a:r>
            <a:r>
              <a:rPr lang="pt-BR" baseline="0" dirty="0"/>
              <a:t>ao contexto brasileiro.</a:t>
            </a:r>
            <a:r>
              <a:rPr lang="pt-BR" dirty="0"/>
              <a:t> Estes são alguns dos números que mostram a carência de nosso país em diversas áreas, mas que, muitas vezes, a gente não consegue ter a dimensão da abrangência desses problemas, de quantas pessoas eles afetam.</a:t>
            </a:r>
            <a:endParaRPr lang="pt-BR" dirty="0">
              <a:cs typeface="Calibri"/>
            </a:endParaRPr>
          </a:p>
          <a:p>
            <a:endParaRPr lang="pt-BR" dirty="0"/>
          </a:p>
          <a:p>
            <a:endParaRPr lang="pt-BR" dirty="0"/>
          </a:p>
          <a:p>
            <a:r>
              <a:rPr lang="pt-BR" dirty="0"/>
              <a:t>Fontes: </a:t>
            </a:r>
          </a:p>
          <a:p>
            <a:r>
              <a:rPr lang="en-US" dirty="0">
                <a:hlinkClick r:id="rId3"/>
              </a:rPr>
              <a:t>https://bvsms.saude.gov.br/bvs/pacsaude/diretrizes.php</a:t>
            </a:r>
            <a:endParaRPr lang="en-US" dirty="0"/>
          </a:p>
          <a:p>
            <a:r>
              <a:rPr lang="en-US" dirty="0">
                <a:hlinkClick r:id="rId4"/>
              </a:rPr>
              <a:t>http://www.tratabrasil.org.br/saneamento/principais-estatisticas/no-brasil/agua</a:t>
            </a:r>
            <a:endParaRPr lang="en-US" dirty="0"/>
          </a:p>
          <a:p>
            <a:r>
              <a:rPr lang="en-US" dirty="0">
                <a:hlinkClick r:id="rId5"/>
              </a:rPr>
              <a:t>https://noticias.uol.com.br/colunas/jamil-chade/2020/07/13/onu-inseguranca-alimentar-aumenta-no-brasil-e-atinge-43-milhoes-de-pessoas.htm</a:t>
            </a:r>
            <a:endParaRPr lang="en-US" dirty="0"/>
          </a:p>
          <a:p>
            <a:r>
              <a:rPr lang="en-US" dirty="0">
                <a:hlinkClick r:id="rId6"/>
              </a:rPr>
              <a:t>https://agenciabrasil.ebc.com.br/educacao/noticia/2020-07/taxa-cai-levemente-mas-brasil-ainda-tem-11-milhoes-de-analfabetos</a:t>
            </a:r>
            <a:endParaRPr lang="en-US" dirty="0"/>
          </a:p>
          <a:p>
            <a:r>
              <a:rPr lang="en-US" dirty="0">
                <a:hlinkClick r:id="rId7"/>
              </a:rPr>
              <a:t>https://agenciadenoticias.ibge.gov.br/agencia-noticias/2012-agencia-de-noticias/noticias/25882-extrema-pobreza-atinge-13-5-milhoes-de-pessoas-e-chega-ao-maior-nivel-em-7-anos</a:t>
            </a:r>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5</a:t>
            </a:fld>
            <a:endParaRPr lang="en-US" dirty="0"/>
          </a:p>
        </p:txBody>
      </p:sp>
    </p:spTree>
    <p:extLst>
      <p:ext uri="{BB962C8B-B14F-4D97-AF65-F5344CB8AC3E}">
        <p14:creationId xmlns:p14="http://schemas.microsoft.com/office/powerpoint/2010/main" val="10156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r>
              <a:rPr lang="pt-BR" dirty="0"/>
              <a:t>Em nossos </a:t>
            </a:r>
            <a:r>
              <a:rPr lang="pt-BR" baseline="0" dirty="0"/>
              <a:t>esforços, e</a:t>
            </a:r>
            <a:r>
              <a:rPr lang="pt-BR" dirty="0"/>
              <a:t>ntre</a:t>
            </a:r>
            <a:r>
              <a:rPr lang="pt-BR" baseline="0" dirty="0"/>
              <a:t> </a:t>
            </a:r>
            <a:r>
              <a:rPr lang="pt-BR" dirty="0"/>
              <a:t>julho</a:t>
            </a:r>
            <a:r>
              <a:rPr lang="pt-BR" baseline="0" dirty="0"/>
              <a:t> de 2019 e </a:t>
            </a:r>
            <a:r>
              <a:rPr lang="pt-BR" dirty="0"/>
              <a:t>junho</a:t>
            </a:r>
            <a:r>
              <a:rPr lang="pt-BR" baseline="0" dirty="0"/>
              <a:t> de 2022, investimos por meio da nossa Fundação, a Fundação Rotária, quase 13milhões de dólares em projetos humanitários realizados aqui no Brasil, possibilitando por exemplo:</a:t>
            </a:r>
            <a:endParaRPr lang="pt-BR" baseline="0" dirty="0">
              <a:cs typeface="Calibri"/>
            </a:endParaRPr>
          </a:p>
          <a:p>
            <a:endParaRPr lang="pt-BR" baseline="0" dirty="0"/>
          </a:p>
          <a:p>
            <a:pPr marL="171450" indent="-171450">
              <a:buFontTx/>
              <a:buChar char="-"/>
            </a:pPr>
            <a:r>
              <a:rPr lang="pt-BR" sz="1200" kern="1200" dirty="0">
                <a:solidFill>
                  <a:schemeClr val="tx1"/>
                </a:solidFill>
                <a:effectLst/>
                <a:latin typeface="+mn-lt"/>
                <a:ea typeface="+mn-ea"/>
                <a:cs typeface="+mn-cs"/>
              </a:rPr>
              <a:t>Tratamento da icterícia em recém-nascidos, </a:t>
            </a:r>
          </a:p>
          <a:p>
            <a:pPr marL="171450" indent="-171450">
              <a:buFontTx/>
              <a:buChar char="-"/>
            </a:pPr>
            <a:r>
              <a:rPr lang="pt-BR" sz="1200" kern="1200" dirty="0">
                <a:solidFill>
                  <a:schemeClr val="tx1"/>
                </a:solidFill>
                <a:effectLst/>
                <a:latin typeface="+mn-lt"/>
                <a:ea typeface="+mn-ea"/>
                <a:cs typeface="+mn-cs"/>
              </a:rPr>
              <a:t>Inclusão digital</a:t>
            </a:r>
            <a:r>
              <a:rPr lang="pt-BR" sz="1200" kern="1200" baseline="0" dirty="0">
                <a:solidFill>
                  <a:schemeClr val="tx1"/>
                </a:solidFill>
                <a:effectLst/>
                <a:latin typeface="+mn-lt"/>
                <a:ea typeface="+mn-ea"/>
                <a:cs typeface="+mn-cs"/>
              </a:rPr>
              <a:t> </a:t>
            </a:r>
            <a:r>
              <a:rPr lang="pt-BR" sz="1200" kern="1200" dirty="0">
                <a:solidFill>
                  <a:schemeClr val="tx1"/>
                </a:solidFill>
                <a:effectLst/>
                <a:latin typeface="+mn-lt"/>
                <a:ea typeface="+mn-ea"/>
                <a:cs typeface="+mn-cs"/>
              </a:rPr>
              <a:t>em escola pública,</a:t>
            </a:r>
          </a:p>
          <a:p>
            <a:pPr marL="171450" indent="-171450">
              <a:buFontTx/>
              <a:buChar char="-"/>
            </a:pPr>
            <a:r>
              <a:rPr lang="pt-BR" sz="1200" kern="1200" dirty="0">
                <a:solidFill>
                  <a:schemeClr val="tx1"/>
                </a:solidFill>
                <a:effectLst/>
                <a:latin typeface="+mn-lt"/>
                <a:ea typeface="+mn-ea"/>
                <a:cs typeface="+mn-cs"/>
              </a:rPr>
              <a:t>Saneamento básico, por meio de biodigestor para tratamento de esgoto;</a:t>
            </a:r>
          </a:p>
          <a:p>
            <a:pPr marL="0" indent="0">
              <a:buFontTx/>
              <a:buNone/>
            </a:pPr>
            <a:endParaRPr lang="pt-BR" sz="1200" kern="1200" dirty="0">
              <a:solidFill>
                <a:schemeClr val="tx1"/>
              </a:solidFill>
              <a:effectLst/>
              <a:latin typeface="+mn-lt"/>
              <a:ea typeface="+mn-ea"/>
              <a:cs typeface="+mn-cs"/>
            </a:endParaRPr>
          </a:p>
          <a:p>
            <a:r>
              <a:rPr lang="pt-BR" sz="1200" i="0" kern="1200" dirty="0">
                <a:solidFill>
                  <a:schemeClr val="tx1"/>
                </a:solidFill>
                <a:effectLst/>
                <a:latin typeface="+mn-lt"/>
                <a:ea typeface="+mn-ea"/>
                <a:cs typeface="+mn-cs"/>
              </a:rPr>
              <a:t>Entre</a:t>
            </a:r>
            <a:r>
              <a:rPr lang="pt-BR" sz="1200" i="0" kern="1200" baseline="0" dirty="0">
                <a:solidFill>
                  <a:schemeClr val="tx1"/>
                </a:solidFill>
                <a:effectLst/>
                <a:latin typeface="+mn-lt"/>
                <a:ea typeface="+mn-ea"/>
                <a:cs typeface="+mn-cs"/>
              </a:rPr>
              <a:t> muitos outros projetos elaborados e realizados por nossos associados junto às comunidades que atuam,</a:t>
            </a:r>
            <a:r>
              <a:rPr lang="pt-BR" dirty="0"/>
              <a:t> como aqueles que mencionamos no slide anterior sobre nossas áreas de enfoque. </a:t>
            </a:r>
            <a:r>
              <a:rPr lang="pt-BR"/>
              <a:t>Veja mais exemplos em https://abtrf.org.br/nossosprojetos/ </a:t>
            </a:r>
            <a:endParaRPr lang="pt-BR" sz="1200" i="0" kern="1200" baseline="0" dirty="0">
              <a:solidFill>
                <a:schemeClr val="tx1"/>
              </a:solidFill>
              <a:effectLst/>
              <a:latin typeface="+mn-lt"/>
              <a:cs typeface="Calibri"/>
            </a:endParaRPr>
          </a:p>
          <a:p>
            <a:endParaRPr lang="pt-BR" dirty="0"/>
          </a:p>
        </p:txBody>
      </p:sp>
      <p:sp>
        <p:nvSpPr>
          <p:cNvPr id="4" name="Slide Number Placeholder 3"/>
          <p:cNvSpPr>
            <a:spLocks noGrp="1"/>
          </p:cNvSpPr>
          <p:nvPr>
            <p:ph type="sldNum" sz="quarter" idx="10"/>
          </p:nvPr>
        </p:nvSpPr>
        <p:spPr/>
        <p:txBody>
          <a:bodyPr/>
          <a:lstStyle/>
          <a:p>
            <a:fld id="{DB827055-821E-4F6B-AAA9-2685E1493D9C}" type="slidenum">
              <a:rPr lang="en-US" smtClean="0"/>
              <a:t>6</a:t>
            </a:fld>
            <a:endParaRPr lang="en-US" dirty="0"/>
          </a:p>
        </p:txBody>
      </p:sp>
    </p:spTree>
    <p:extLst>
      <p:ext uri="{BB962C8B-B14F-4D97-AF65-F5344CB8AC3E}">
        <p14:creationId xmlns:p14="http://schemas.microsoft.com/office/powerpoint/2010/main" val="79280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marL="0" indent="0">
              <a:buFontTx/>
              <a:buNone/>
            </a:pPr>
            <a:r>
              <a:rPr lang="pt-BR" sz="1200" i="0" kern="1200" dirty="0">
                <a:solidFill>
                  <a:schemeClr val="tx1"/>
                </a:solidFill>
                <a:effectLst/>
                <a:latin typeface="+mn-lt"/>
                <a:ea typeface="+mn-ea"/>
                <a:cs typeface="+mn-cs"/>
              </a:rPr>
              <a:t>Nesse</a:t>
            </a:r>
            <a:r>
              <a:rPr lang="pt-BR" sz="1200" i="0" kern="1200" baseline="0" dirty="0">
                <a:solidFill>
                  <a:schemeClr val="tx1"/>
                </a:solidFill>
                <a:effectLst/>
                <a:latin typeface="+mn-lt"/>
                <a:ea typeface="+mn-ea"/>
                <a:cs typeface="+mn-cs"/>
              </a:rPr>
              <a:t> período, em especial, também investimos muito em suporte e assistência perante a pandemia de Corona – conforme apresentamos nesse vídeo.</a:t>
            </a:r>
            <a:endParaRPr lang="pt-BR" sz="1200" i="0" kern="1200" dirty="0">
              <a:solidFill>
                <a:schemeClr val="tx1"/>
              </a:solidFill>
              <a:effectLst/>
              <a:latin typeface="+mn-lt"/>
              <a:ea typeface="+mn-ea"/>
              <a:cs typeface="+mn-cs"/>
            </a:endParaRPr>
          </a:p>
          <a:p>
            <a:endParaRPr lang="pt-BR" dirty="0"/>
          </a:p>
          <a:p>
            <a:endParaRPr lang="en-US" dirty="0"/>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7</a:t>
            </a:fld>
            <a:endParaRPr lang="en-US" dirty="0"/>
          </a:p>
        </p:txBody>
      </p:sp>
    </p:spTree>
    <p:extLst>
      <p:ext uri="{BB962C8B-B14F-4D97-AF65-F5344CB8AC3E}">
        <p14:creationId xmlns:p14="http://schemas.microsoft.com/office/powerpoint/2010/main" val="137422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a:defRPr/>
            </a:pPr>
            <a:r>
              <a:rPr lang="pt-BR" noProof="0" dirty="0"/>
              <a:t>Diante</a:t>
            </a:r>
            <a:r>
              <a:rPr lang="en-US" baseline="0" dirty="0"/>
              <a:t> </a:t>
            </a:r>
            <a:r>
              <a:rPr lang="pt-BR" baseline="0" noProof="0" dirty="0"/>
              <a:t>desse</a:t>
            </a:r>
            <a:r>
              <a:rPr lang="en-US" baseline="0" dirty="0"/>
              <a:t> panorama, </a:t>
            </a:r>
            <a:r>
              <a:rPr lang="pt-BR" baseline="0" noProof="0" dirty="0"/>
              <a:t>lhe convidamos a investir em responsabilidade social com a nossa</a:t>
            </a:r>
            <a:r>
              <a:rPr lang="pt-BR" noProof="0" dirty="0"/>
              <a:t> organização</a:t>
            </a:r>
            <a:r>
              <a:rPr lang="pt-BR" baseline="0" noProof="0" dirty="0"/>
              <a:t>.</a:t>
            </a:r>
            <a:r>
              <a:rPr lang="pt-BR" noProof="0" dirty="0"/>
              <a:t>  </a:t>
            </a:r>
            <a:endParaRPr lang="pt-BR" baseline="0" noProof="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pt-BR" sz="1200" kern="1200" dirty="0">
              <a:solidFill>
                <a:schemeClr val="tx1"/>
              </a:solidFill>
              <a:effectLst/>
              <a:latin typeface="+mn-lt"/>
              <a:ea typeface="+mn-ea"/>
              <a:cs typeface="+mn-cs"/>
            </a:endParaRPr>
          </a:p>
          <a:p>
            <a:r>
              <a:rPr lang="pt-BR" dirty="0">
                <a:cs typeface="Calibri"/>
              </a:rPr>
              <a:t>Sabemos que hoje a responsabilidade social corporativa é algo muito demandado das empresas, seja por investidores, pelos fornecedores, pelos clientes, funcionários e pela sociedade em geral. Porém a gente sabe também que nem toda empresa tem a estrutura de funcionários e o conhecimento necessários pra ter uma área dedicada a projetos sociais. Por isso, o que estamos oferecendo aqui é um canal seguro pra que sua empresa faça esses investimentos em projetos sociais, contribua com a melhora da sociedade, sem ter que alocar funcionários ou desenvolver expertise para isso. Vocês fazem os investimentos financeiros e o Rotary canaliza esses investimentos pra diferentes projetos nas áreas de enfoque que mostramos no início dessa apresentação.</a:t>
            </a:r>
          </a:p>
          <a:p>
            <a:endParaRPr lang="pt-BR" b="1" dirty="0">
              <a:cs typeface="Calibri"/>
            </a:endParaRPr>
          </a:p>
          <a:p>
            <a:endParaRPr lang="pt-BR" dirty="0">
              <a:cs typeface="Calibri"/>
            </a:endParaRP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8</a:t>
            </a:fld>
            <a:endParaRPr lang="en-US" dirty="0"/>
          </a:p>
        </p:txBody>
      </p:sp>
    </p:spTree>
    <p:extLst>
      <p:ext uri="{BB962C8B-B14F-4D97-AF65-F5344CB8AC3E}">
        <p14:creationId xmlns:p14="http://schemas.microsoft.com/office/powerpoint/2010/main" val="3438023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pt-BR" sz="1200" b="1" dirty="0"/>
              <a:t>SUGESTÃO</a:t>
            </a:r>
            <a:r>
              <a:rPr lang="pt-BR" sz="1200" b="1" baseline="0" dirty="0"/>
              <a:t> DE FALA</a:t>
            </a:r>
          </a:p>
          <a:p>
            <a:pPr marL="0" indent="0" algn="just">
              <a:lnSpc>
                <a:spcPct val="100000"/>
              </a:lnSpc>
              <a:buNone/>
            </a:pPr>
            <a:r>
              <a:rPr lang="pt-BR" sz="1200" dirty="0"/>
              <a:t>Essa</a:t>
            </a:r>
            <a:r>
              <a:rPr lang="pt-BR" sz="1200" baseline="0" dirty="0"/>
              <a:t> parceria também pode aumentar a visibilidade da sua marca ao relacioná-la a uma organização internacional centenária de credibilidade na realização de projetos humanitários. Bill Gates, um dos parceiros do Rotary na erradicação da Polio, atribui sua parceria com o Rotary à amplitude da organização - voluntários, arrecadação de fundos e advocacia com governos em todo o mundo.*</a:t>
            </a:r>
          </a:p>
          <a:p>
            <a:pPr marL="0" indent="0" algn="just">
              <a:lnSpc>
                <a:spcPct val="100000"/>
              </a:lnSpc>
              <a:buNone/>
            </a:pPr>
            <a:endParaRPr lang="pt-BR" sz="1200" baseline="0" dirty="0"/>
          </a:p>
          <a:p>
            <a:pPr marL="0" marR="0" indent="0" algn="just" defTabSz="914400" rtl="0" eaLnBrk="1" fontAlgn="auto" latinLnBrk="0" hangingPunct="1">
              <a:lnSpc>
                <a:spcPct val="100000"/>
              </a:lnSpc>
              <a:spcBef>
                <a:spcPts val="0"/>
              </a:spcBef>
              <a:spcAft>
                <a:spcPts val="0"/>
              </a:spcAft>
              <a:buClrTx/>
              <a:buSzTx/>
              <a:buFontTx/>
              <a:buNone/>
              <a:tabLst/>
              <a:defRPr/>
            </a:pPr>
            <a:r>
              <a:rPr lang="pt-BR" dirty="0"/>
              <a:t>Outro ponto importante</a:t>
            </a:r>
            <a:r>
              <a:rPr lang="pt-BR" baseline="0" dirty="0"/>
              <a:t> é que nossa Organização tem conhecimento e experiência na elaboração de projetos humanitários, contando com parâmetros de avaliação não apenas para garantir a sustentabilidade do investimento a ser feito, como também para assegurar que o investimento vise atender às reais necessidades da comunidade que será beneficiada. </a:t>
            </a:r>
          </a:p>
          <a:p>
            <a:pPr marL="0" indent="0" algn="just">
              <a:lnSpc>
                <a:spcPct val="100000"/>
              </a:lnSpc>
              <a:buNone/>
            </a:pPr>
            <a:endParaRPr lang="pt-BR" sz="1200" baseline="0" dirty="0">
              <a:cs typeface="Calibri" panose="020F0502020204030204"/>
            </a:endParaRPr>
          </a:p>
          <a:p>
            <a:pPr algn="just"/>
            <a:r>
              <a:rPr lang="pt-BR" dirty="0">
                <a:cs typeface="Calibri" panose="020F0502020204030204"/>
              </a:rPr>
              <a:t>Mas aí vocês podem perguntar: por que investir em projetos sociais com o Rotary e não com outras organizações internacionais que também tem credibilidade reconhecida? Porque muitas dessas organizações internacionais mais conhecidas arrecadam fundos que vão ser usados em projetos fora do Brasil, especialmente na África. E trabalhando com o Rotary, você tem a certeza de que seu investimento vai ser aplicado aqui dentro do nosso país, é algo palpável pra nossa própria sociedade, algo que você pode ver perto de você, já que o Rotary atua no Brasil inteiro. Além disso, como nós temos sete áreas de atuação, você não ajuda apenas a melhorar um único setor, seus investimentos serão aplicados em diferentes projetos que contribuirão de forma global pra melhoria da nossa sociedade.</a:t>
            </a:r>
            <a:endParaRPr lang="pt-BR" sz="1200" baseline="0" dirty="0">
              <a:cs typeface="Calibri" panose="020F0502020204030204"/>
            </a:endParaRPr>
          </a:p>
          <a:p>
            <a:pPr algn="just">
              <a:defRPr/>
            </a:pPr>
            <a:endParaRPr lang="pt-BR" dirty="0"/>
          </a:p>
          <a:p>
            <a:pPr algn="just">
              <a:defRPr/>
            </a:pPr>
            <a:endParaRPr lang="pt-BR" dirty="0"/>
          </a:p>
          <a:p>
            <a:pPr marL="0" marR="0" indent="0" algn="just" defTabSz="914400" rtl="0" eaLnBrk="1" fontAlgn="auto" latinLnBrk="0" hangingPunct="1">
              <a:lnSpc>
                <a:spcPct val="100000"/>
              </a:lnSpc>
              <a:spcBef>
                <a:spcPts val="0"/>
              </a:spcBef>
              <a:spcAft>
                <a:spcPts val="0"/>
              </a:spcAft>
              <a:buClrTx/>
              <a:buSzTx/>
              <a:buFontTx/>
              <a:buNone/>
              <a:tabLst/>
              <a:defRPr/>
            </a:pPr>
            <a:r>
              <a:rPr lang="pt-BR" sz="1200" baseline="0" dirty="0"/>
              <a:t>Aliar-se ao Rotary é uma forma eficaz de buscar </a:t>
            </a:r>
            <a:r>
              <a:rPr lang="pt-BR" sz="1200" kern="1200" dirty="0">
                <a:solidFill>
                  <a:schemeClr val="tx1"/>
                </a:solidFill>
                <a:effectLst/>
                <a:latin typeface="+mn-lt"/>
                <a:ea typeface="+mn-ea"/>
                <a:cs typeface="+mn-cs"/>
              </a:rPr>
              <a:t>seus objetivos corporativos</a:t>
            </a:r>
            <a:r>
              <a:rPr lang="pt-BR" sz="1200" kern="1200" baseline="0" dirty="0">
                <a:solidFill>
                  <a:schemeClr val="tx1"/>
                </a:solidFill>
                <a:effectLst/>
                <a:latin typeface="+mn-lt"/>
                <a:ea typeface="+mn-ea"/>
                <a:cs typeface="+mn-cs"/>
              </a:rPr>
              <a:t> com</a:t>
            </a:r>
            <a:r>
              <a:rPr lang="pt-BR" sz="1200" kern="1200" dirty="0">
                <a:solidFill>
                  <a:schemeClr val="tx1"/>
                </a:solidFill>
                <a:effectLst/>
                <a:latin typeface="+mn-lt"/>
                <a:ea typeface="+mn-ea"/>
                <a:cs typeface="+mn-cs"/>
              </a:rPr>
              <a:t> governança e relações humanas sustentáveis</a:t>
            </a:r>
          </a:p>
          <a:p>
            <a:pPr marL="0" indent="0" algn="just">
              <a:lnSpc>
                <a:spcPct val="100000"/>
              </a:lnSpc>
              <a:buNone/>
            </a:pPr>
            <a:endParaRPr lang="pt-BR" sz="1200" dirty="0"/>
          </a:p>
          <a:p>
            <a:pPr marL="0" indent="0" algn="just">
              <a:lnSpc>
                <a:spcPct val="100000"/>
              </a:lnSpc>
              <a:buNone/>
            </a:pPr>
            <a:endParaRPr lang="pt-BR" sz="1200" dirty="0"/>
          </a:p>
          <a:p>
            <a:endParaRPr lang="en-US" dirty="0"/>
          </a:p>
          <a:p>
            <a:endParaRPr lang="en-US" dirty="0"/>
          </a:p>
          <a:p>
            <a:r>
              <a:rPr lang="en-US" dirty="0"/>
              <a:t>*Fonte:</a:t>
            </a:r>
          </a:p>
          <a:p>
            <a:r>
              <a:rPr lang="en-US" dirty="0"/>
              <a:t>https://www.forbes.com/sites/devinthorpe/2019/05/31/why-bill-gates-partners-with-rotary-to-eradicate-polio/?sh=5f81c6095c02</a:t>
            </a:r>
          </a:p>
        </p:txBody>
      </p:sp>
      <p:sp>
        <p:nvSpPr>
          <p:cNvPr id="4" name="Date Placeholder 3"/>
          <p:cNvSpPr>
            <a:spLocks noGrp="1"/>
          </p:cNvSpPr>
          <p:nvPr>
            <p:ph type="dt" idx="10"/>
          </p:nvPr>
        </p:nvSpPr>
        <p:spPr/>
        <p:txBody>
          <a:bodyPr/>
          <a:lstStyle/>
          <a:p>
            <a:pPr>
              <a:defRPr/>
            </a:pPr>
            <a:fld id="{2EB3FD11-F4A1-4B36-A0F0-C667122A5EF3}" type="datetime1">
              <a:rPr lang="en-US" smtClean="0"/>
              <a:pPr>
                <a:defRPr/>
              </a:pPr>
              <a:t>27-Jul-2022</a:t>
            </a:fld>
            <a:endParaRPr lang="en-US" dirty="0"/>
          </a:p>
        </p:txBody>
      </p:sp>
      <p:sp>
        <p:nvSpPr>
          <p:cNvPr id="5" name="Slide Number Placeholder 4"/>
          <p:cNvSpPr>
            <a:spLocks noGrp="1"/>
          </p:cNvSpPr>
          <p:nvPr>
            <p:ph type="sldNum" sz="quarter" idx="11"/>
          </p:nvPr>
        </p:nvSpPr>
        <p:spPr/>
        <p:txBody>
          <a:bodyPr/>
          <a:lstStyle/>
          <a:p>
            <a:pPr>
              <a:defRPr/>
            </a:pPr>
            <a:fld id="{650A5DD0-1CB4-4EBD-9286-DD7038B13226}" type="slidenum">
              <a:rPr lang="en-US" smtClean="0"/>
              <a:pPr>
                <a:defRPr/>
              </a:pPr>
              <a:t>9</a:t>
            </a:fld>
            <a:endParaRPr lang="en-US" dirty="0"/>
          </a:p>
        </p:txBody>
      </p:sp>
    </p:spTree>
    <p:extLst>
      <p:ext uri="{BB962C8B-B14F-4D97-AF65-F5344CB8AC3E}">
        <p14:creationId xmlns:p14="http://schemas.microsoft.com/office/powerpoint/2010/main" val="2376811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174066"/>
            <a:ext cx="10532534" cy="465667"/>
          </a:xfrm>
        </p:spPr>
        <p:txBody>
          <a:bodyPr/>
          <a:lstStyle>
            <a:lvl1pPr marL="0" indent="0" algn="ctr">
              <a:buNone/>
              <a:defRPr sz="2400">
                <a:solidFill>
                  <a:srgbClr val="01B0E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774439074"/>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AB9660-06D7-4EC1-B41A-0141039CF0E9}"/>
              </a:ext>
            </a:extLst>
          </p:cNvPr>
          <p:cNvSpPr/>
          <p:nvPr userDrawn="1"/>
        </p:nvSpPr>
        <p:spPr>
          <a:xfrm>
            <a:off x="0" y="0"/>
            <a:ext cx="12192000" cy="6857999"/>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 name="TextBox 5" hidden="1">
            <a:extLst>
              <a:ext uri="{FF2B5EF4-FFF2-40B4-BE49-F238E27FC236}">
                <a16:creationId xmlns:a16="http://schemas.microsoft.com/office/drawing/2014/main" id="{440A6B87-0865-4F2E-BFC1-2085F30206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5A7B473F-4FCB-4E80-AEDD-AFF0A582E3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87660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9437085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436811"/>
            <a:ext cx="11506199" cy="3836989"/>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0999" y="1796132"/>
            <a:ext cx="11506199" cy="615279"/>
          </a:xfrm>
        </p:spPr>
        <p:txBody>
          <a:bodyPr>
            <a:normAutofit/>
          </a:bodyPr>
          <a:lstStyle>
            <a:lvl1pPr marL="0" indent="0" algn="l">
              <a:buNone/>
              <a:defRPr sz="2400" b="1" cap="all" baseline="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47228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6356350"/>
            <a:ext cx="423334" cy="365125"/>
          </a:xfr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11650133" y="115570"/>
            <a:ext cx="423334" cy="365125"/>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40268157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3650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p:spPr>
        <p:txBody>
          <a:bodyPr>
            <a:normAutofit/>
          </a:bodyPr>
          <a:lstStyle>
            <a:lvl1pPr marL="0" indent="0">
              <a:buNone/>
              <a:defRPr sz="2200"/>
            </a:lvl1pPr>
            <a:lvl2pPr marL="228600" indent="-169863">
              <a:lnSpc>
                <a:spcPct val="100000"/>
              </a:lnSpc>
              <a:spcBef>
                <a:spcPts val="1200"/>
              </a:spcBef>
              <a:spcAft>
                <a:spcPts val="1200"/>
              </a:spcAft>
              <a:defRPr sz="1800"/>
            </a:lvl2pPr>
            <a:lvl3pPr>
              <a:defRPr sz="1800"/>
            </a:lvl3pPr>
            <a:lvl4pPr>
              <a:defRPr sz="1600"/>
            </a:lvl4pPr>
            <a:lvl5pPr>
              <a:defRPr sz="16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698122187"/>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3" y="398463"/>
            <a:ext cx="5265737" cy="6019800"/>
          </a:xfr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4400" b="1" cap="all" baseline="0">
                <a:solidFill>
                  <a:srgbClr val="333333"/>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rgbClr val="33333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9916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7"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51405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4374371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FD90A5B-A048-4B19-8F52-8094F1D3050B}"/>
              </a:ext>
            </a:extLst>
          </p:cNvPr>
          <p:cNvSpPr>
            <a:spLocks noGrp="1"/>
          </p:cNvSpPr>
          <p:nvPr>
            <p:ph type="pic" sz="quarter" idx="13"/>
          </p:nvPr>
        </p:nvSpPr>
        <p:spPr>
          <a:xfrm>
            <a:off x="0" y="0"/>
            <a:ext cx="6096001" cy="6858000"/>
          </a:xfrm>
          <a:custGeom>
            <a:avLst/>
            <a:gdLst>
              <a:gd name="connsiteX0" fmla="*/ 1 w 6096001"/>
              <a:gd name="connsiteY0" fmla="*/ 0 h 6858000"/>
              <a:gd name="connsiteX1" fmla="*/ 6096001 w 6096001"/>
              <a:gd name="connsiteY1" fmla="*/ 0 h 6858000"/>
              <a:gd name="connsiteX2" fmla="*/ 6096001 w 6096001"/>
              <a:gd name="connsiteY2" fmla="*/ 6858000 h 6858000"/>
              <a:gd name="connsiteX3" fmla="*/ 4539049 w 6096001"/>
              <a:gd name="connsiteY3" fmla="*/ 6858000 h 6858000"/>
              <a:gd name="connsiteX4" fmla="*/ 1 w 6096001"/>
              <a:gd name="connsiteY4" fmla="*/ 6858000 h 6858000"/>
              <a:gd name="connsiteX5" fmla="*/ 0 w 6096001"/>
              <a:gd name="connsiteY5" fmla="*/ 6858000 h 6858000"/>
              <a:gd name="connsiteX6" fmla="*/ 0 w 6096001"/>
              <a:gd name="connsiteY6" fmla="*/ 6273113 h 6858000"/>
              <a:gd name="connsiteX7" fmla="*/ 1 w 6096001"/>
              <a:gd name="connsiteY7"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1" h="6858000">
                <a:moveTo>
                  <a:pt x="1" y="0"/>
                </a:moveTo>
                <a:lnTo>
                  <a:pt x="6096001" y="0"/>
                </a:lnTo>
                <a:lnTo>
                  <a:pt x="6096001" y="6858000"/>
                </a:lnTo>
                <a:lnTo>
                  <a:pt x="4539049" y="6858000"/>
                </a:lnTo>
                <a:lnTo>
                  <a:pt x="1" y="6858000"/>
                </a:lnTo>
                <a:lnTo>
                  <a:pt x="0" y="6858000"/>
                </a:lnTo>
                <a:lnTo>
                  <a:pt x="0" y="6273113"/>
                </a:lnTo>
                <a:lnTo>
                  <a:pt x="1" y="6273113"/>
                </a:lnTo>
                <a:close/>
              </a:path>
            </a:pathLst>
          </a:custGeom>
        </p:spPr>
        <p:txBody>
          <a:bodyPr wrap="square">
            <a:noAutofit/>
          </a:bodyPr>
          <a:lstStyle/>
          <a:p>
            <a:endParaRPr lang="en-US" dirty="0"/>
          </a:p>
        </p:txBody>
      </p:sp>
      <p:sp>
        <p:nvSpPr>
          <p:cNvPr id="19" name="Text Placeholder 18">
            <a:extLst>
              <a:ext uri="{FF2B5EF4-FFF2-40B4-BE49-F238E27FC236}">
                <a16:creationId xmlns:a16="http://schemas.microsoft.com/office/drawing/2014/main" id="{7E3D8B2A-F4E2-4C5C-8C97-DF59F5F89A17}"/>
              </a:ext>
            </a:extLst>
          </p:cNvPr>
          <p:cNvSpPr>
            <a:spLocks noGrp="1"/>
          </p:cNvSpPr>
          <p:nvPr>
            <p:ph type="body" sz="quarter" idx="16" hasCustomPrompt="1"/>
          </p:nvPr>
        </p:nvSpPr>
        <p:spPr>
          <a:xfrm>
            <a:off x="6096001" y="0"/>
            <a:ext cx="6096000" cy="6858000"/>
          </a:xfrm>
          <a:solidFill>
            <a:srgbClr val="48595D"/>
          </a:solidFill>
        </p:spPr>
        <p:txBody>
          <a:bodyPr anchor="b"/>
          <a:lstStyle>
            <a:lvl1pPr marL="0" indent="0" algn="r">
              <a:buNone/>
              <a:defRPr>
                <a:solidFill>
                  <a:schemeClr val="tx1">
                    <a:alpha val="0"/>
                  </a:schemeClr>
                </a:solidFill>
              </a:defRPr>
            </a:lvl1pPr>
          </a:lstStyle>
          <a:p>
            <a:pPr lvl="0"/>
            <a:r>
              <a:rPr lang="en-US" dirty="0"/>
              <a:t>c</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4" y="3383632"/>
            <a:ext cx="4986867" cy="1975764"/>
          </a:xfrm>
        </p:spPr>
        <p:txBody>
          <a:bodyPr>
            <a:normAutofit/>
          </a:bodyPr>
          <a:lstStyle>
            <a:lvl1pPr marL="0" indent="0" algn="l">
              <a:buNone/>
              <a:defRPr sz="2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Slide Number Placeholder 5">
            <a:extLst>
              <a:ext uri="{FF2B5EF4-FFF2-40B4-BE49-F238E27FC236}">
                <a16:creationId xmlns:a16="http://schemas.microsoft.com/office/drawing/2014/main" id="{2C81BA61-2441-45F0-AE3C-5DEA9583002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16424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457200" indent="0" algn="ctr">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3" y="4330700"/>
            <a:ext cx="10532534" cy="465667"/>
          </a:xfrm>
        </p:spPr>
        <p:txBody>
          <a:bodyPr tIns="91440">
            <a:noAutofit/>
          </a:bodyPr>
          <a:lstStyle>
            <a:lvl1pPr marL="0" indent="0" algn="ctr">
              <a:buNone/>
              <a:defRPr sz="33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717090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0" y="6273113"/>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49674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142067"/>
            <a:ext cx="11506199" cy="4034896"/>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0" y="1"/>
            <a:ext cx="12192000" cy="939799"/>
          </a:xfrm>
          <a:noFill/>
        </p:spPr>
        <p:txBody>
          <a:bodyPr tIns="274320" bIns="91440" anchor="t">
            <a:normAutofit/>
          </a:bodyPr>
          <a:lstStyle>
            <a:lvl1pPr marL="398463" indent="0">
              <a:defRPr sz="44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4" cy="600002"/>
          </a:xfrm>
        </p:spPr>
        <p:txBody>
          <a:bodyPr>
            <a:normAutofit/>
          </a:bodyPr>
          <a:lstStyle>
            <a:lvl1pPr marL="0" indent="0" algn="l">
              <a:buNone/>
              <a:defRPr sz="28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36366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0999" y="2667653"/>
            <a:ext cx="11506199" cy="3773628"/>
          </a:xfrm>
        </p:spPr>
        <p:txBody>
          <a:bodyPr>
            <a:normAutofit/>
          </a:bodyPr>
          <a:lstStyle>
            <a:lvl1pPr>
              <a:defRPr sz="2400">
                <a:solidFill>
                  <a:schemeClr val="bg1"/>
                </a:solidFill>
              </a:defRPr>
            </a:lvl1pPr>
            <a:lvl2pPr marL="457200" indent="-228600">
              <a:defRPr sz="2000">
                <a:solidFill>
                  <a:schemeClr val="bg1"/>
                </a:solidFill>
              </a:defRPr>
            </a:lvl2pPr>
            <a:lvl3pPr marL="685800" indent="-228600">
              <a:defRPr sz="1800">
                <a:solidFill>
                  <a:schemeClr val="bg1"/>
                </a:solidFill>
              </a:defRPr>
            </a:lvl3pPr>
            <a:lvl4pPr marL="914400" indent="-228600">
              <a:defRPr sz="1600">
                <a:solidFill>
                  <a:schemeClr val="bg1"/>
                </a:solidFill>
              </a:defRPr>
            </a:lvl4pPr>
            <a:lvl5pPr marL="1143000" indent="-2286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solidFill>
            <a:srgbClr val="48595D">
              <a:alpha val="70000"/>
            </a:srgbClr>
          </a:solidFill>
        </p:spPr>
        <p:txBody>
          <a:bodyPr lIns="822960" tIns="457200">
            <a:normAutofit/>
          </a:bodyPr>
          <a:lstStyle>
            <a:lvl1pPr marL="0" indent="0">
              <a:buNone/>
              <a:defRPr sz="44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180491935"/>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8" y="1358900"/>
            <a:ext cx="3860800" cy="2434167"/>
          </a:xfrm>
          <a:noFill/>
          <a:ln w="50800">
            <a:solidFill>
              <a:schemeClr val="bg1"/>
            </a:solidFill>
          </a:ln>
        </p:spPr>
        <p:txBody>
          <a:bodyPr anchor="ctr">
            <a:norm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8" y="3793068"/>
            <a:ext cx="3860800" cy="651932"/>
          </a:xfrm>
          <a:noFill/>
          <a:ln w="50800">
            <a:solidFill>
              <a:schemeClr val="bg1"/>
            </a:solidFill>
          </a:ln>
        </p:spPr>
        <p:txBody>
          <a:bodyPr tIns="0" bIns="0" anchor="ctr">
            <a:noAutofit/>
          </a:bodyPr>
          <a:lstStyle>
            <a:lvl1pPr marL="0" indent="0">
              <a:buNone/>
              <a:defRPr sz="3300">
                <a:solidFill>
                  <a:schemeClr val="bg1"/>
                </a:solidFill>
                <a:latin typeface="+mn-lt"/>
              </a:defRPr>
            </a:lvl1pPr>
            <a:lvl2pPr marL="457200" indent="0">
              <a:buFont typeface="Arial" panose="020B0604020202020204" pitchFamily="34" charset="0"/>
              <a:buNone/>
              <a:defRPr sz="3300">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9884401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alpha val="0"/>
                  </a:schemeClr>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p:spPr>
        <p:txBody>
          <a:bodyPr>
            <a:normAutofit/>
          </a:bodyPr>
          <a:lstStyle>
            <a:lvl1pPr marL="0" indent="0" algn="l">
              <a:buNone/>
              <a:defRPr sz="33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2" y="2141538"/>
            <a:ext cx="5906347" cy="1135062"/>
          </a:xfr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4400" b="1" cap="all" baseline="0">
                <a:solidFill>
                  <a:schemeClr val="bg1"/>
                </a:solidFill>
                <a:latin typeface="+mj-lt"/>
              </a:defRPr>
            </a:lvl1pPr>
            <a:lvl2pPr marL="0" indent="0">
              <a:buNone/>
              <a:defRPr sz="2000">
                <a:solidFill>
                  <a:schemeClr val="bg1"/>
                </a:solidFill>
              </a:defRPr>
            </a:lvl2pPr>
            <a:lvl3pPr>
              <a:defRPr sz="1800"/>
            </a:lvl3pPr>
            <a:lvl4pPr>
              <a:defRPr sz="1600"/>
            </a:lvl4pPr>
            <a:lvl5pPr>
              <a:defRPr sz="16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11650133" y="115570"/>
            <a:ext cx="423334" cy="365125"/>
          </a:xfr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7739209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457200" indent="0" algn="l">
              <a:buNone/>
              <a:defRPr sz="66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9912763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3" y="3429000"/>
            <a:ext cx="10532534" cy="1135062"/>
          </a:xfrm>
        </p:spPr>
        <p:txBody>
          <a:bodyPr>
            <a:normAutofit/>
          </a:bodyPr>
          <a:lstStyle>
            <a:lvl1pPr marL="0" indent="0" algn="ctr">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901055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6"/>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74320" rtlCol="0" anchor="b">
            <a:noAutofit/>
          </a:bodyPr>
          <a:lstStyle/>
          <a:p>
            <a:pPr algn="l"/>
            <a:r>
              <a:rPr lang="en-US"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939139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93866"/>
            <a:ext cx="11065934"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1338932"/>
            <a:ext cx="11065934"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5"/>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lvl="0" indent="-228600">
              <a:lnSpc>
                <a:spcPct val="90000"/>
              </a:lnSpc>
              <a:spcBef>
                <a:spcPts val="1000"/>
              </a:spcBef>
              <a:buFont typeface="Arial" panose="020B0604020202020204" pitchFamily="34" charset="0"/>
              <a:buChar char="•"/>
            </a:pPr>
            <a:r>
              <a:rPr lang="en-US"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396179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rgbClr val="01B0E3"/>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897146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0"/>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0"/>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b"/>
          <a:lstStyle/>
          <a:p>
            <a:pPr algn="l"/>
            <a:r>
              <a:rPr lang="en-US"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3" y="5297713"/>
            <a:ext cx="9733038" cy="635000"/>
          </a:xfrm>
        </p:spPr>
        <p:txBody>
          <a:bodyPr>
            <a:normAutofit/>
          </a:bodyPr>
          <a:lstStyle>
            <a:lvl1pPr marL="0" indent="0" algn="l">
              <a:buNone/>
              <a:defRPr sz="4400" b="1" cap="all" baseline="0">
                <a:solidFill>
                  <a:schemeClr val="bg1"/>
                </a:solidFill>
                <a:latin typeface="+mj-lt"/>
              </a:defRPr>
            </a:lvl1pPr>
            <a:lvl2pPr marL="0" indent="0" algn="ctr">
              <a:buNone/>
              <a:defRPr sz="2000">
                <a:solidFill>
                  <a:schemeClr val="bg1"/>
                </a:solidFill>
              </a:defRPr>
            </a:lvl2pPr>
            <a:lvl3pPr>
              <a:defRPr sz="1800"/>
            </a:lvl3pPr>
            <a:lvl4pPr>
              <a:defRPr sz="1600"/>
            </a:lvl4pPr>
            <a:lvl5pPr>
              <a:defRPr sz="16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3" y="6042779"/>
            <a:ext cx="9733038" cy="465667"/>
          </a:xfrm>
        </p:spPr>
        <p:txBody>
          <a:bodyPr/>
          <a:lstStyle>
            <a:lvl1pPr marL="0" indent="0" algn="l">
              <a:buNone/>
              <a:defRPr sz="2400">
                <a:solidFill>
                  <a:srgbClr val="33333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307768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CE6EAAB-7FEE-4F68-883D-EBA6B0F104AC}"/>
              </a:ext>
            </a:extLst>
          </p:cNvPr>
          <p:cNvSpPr/>
          <p:nvPr userDrawn="1"/>
        </p:nvSpPr>
        <p:spPr>
          <a:xfrm>
            <a:off x="0" y="0"/>
            <a:ext cx="12192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hidden="1">
            <a:extLst>
              <a:ext uri="{FF2B5EF4-FFF2-40B4-BE49-F238E27FC236}">
                <a16:creationId xmlns:a16="http://schemas.microsoft.com/office/drawing/2014/main" id="{690739EB-94C1-4415-B19F-879B952D09F0}"/>
              </a:ext>
            </a:extLst>
          </p:cNvPr>
          <p:cNvSpPr txBox="1"/>
          <p:nvPr userDrawn="1"/>
        </p:nvSpPr>
        <p:spPr>
          <a:xfrm>
            <a:off x="0" y="6673334"/>
            <a:ext cx="9144000" cy="184666"/>
          </a:xfrm>
          <a:prstGeom prst="rect">
            <a:avLst/>
          </a:prstGeom>
          <a:noFill/>
        </p:spPr>
        <p:txBody>
          <a:bodyPr wrap="square" rtlCol="0">
            <a:spAutoFit/>
          </a:bodyPr>
          <a:lstStyle/>
          <a:p>
            <a:r>
              <a:rPr lang="en-US" sz="600" dirty="0">
                <a:solidFill>
                  <a:schemeClr val="bg2">
                    <a:lumMod val="50000"/>
                  </a:schemeClr>
                </a:solidFill>
              </a:rPr>
              <a:t>© 2019 Rotary International. Internal Use Only. Not For Distribution. Private and Confidential.</a:t>
            </a:r>
          </a:p>
        </p:txBody>
      </p:sp>
      <p:sp>
        <p:nvSpPr>
          <p:cNvPr id="5" name="Slide Number Placeholder 5">
            <a:extLst>
              <a:ext uri="{FF2B5EF4-FFF2-40B4-BE49-F238E27FC236}">
                <a16:creationId xmlns:a16="http://schemas.microsoft.com/office/drawing/2014/main" id="{498B72DB-9B3F-4174-946B-11B970D5D543}"/>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250638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3A30972-1C67-4E6A-8DF8-FA31811F32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a:extLst>
              <a:ext uri="{FF2B5EF4-FFF2-40B4-BE49-F238E27FC236}">
                <a16:creationId xmlns:a16="http://schemas.microsoft.com/office/drawing/2014/main" id="{94A7C4A0-AF15-4181-A8AA-DD88418E930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Date Placeholder 3">
            <a:extLst>
              <a:ext uri="{FF2B5EF4-FFF2-40B4-BE49-F238E27FC236}">
                <a16:creationId xmlns:a16="http://schemas.microsoft.com/office/drawing/2014/main" id="{81EBF25C-41FB-46AD-9289-6BF20A26C5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403BEF16-CB3B-49A0-80E5-C0FA697B6E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4CA0E4A-24D2-4B23-B7EF-DD664DC1CD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A94E25-127B-4C48-AF96-44BA7B823777}" type="slidenum">
              <a:rPr lang="en-US" smtClean="0"/>
              <a:t>‹#›</a:t>
            </a:fld>
            <a:endParaRPr lang="en-US" dirty="0"/>
          </a:p>
        </p:txBody>
      </p:sp>
      <p:sp>
        <p:nvSpPr>
          <p:cNvPr id="7" name="Rectangle 6" hidden="1">
            <a:extLst>
              <a:ext uri="{FF2B5EF4-FFF2-40B4-BE49-F238E27FC236}">
                <a16:creationId xmlns:a16="http://schemas.microsoft.com/office/drawing/2014/main" id="{3AC13BC4-26FC-48BA-BD55-B5F6F84290EA}"/>
              </a:ext>
            </a:extLst>
          </p:cNvPr>
          <p:cNvSpPr/>
          <p:nvPr userDrawn="1"/>
        </p:nvSpPr>
        <p:spPr>
          <a:xfrm>
            <a:off x="12192000" y="0"/>
            <a:ext cx="5613400" cy="6586418"/>
          </a:xfrm>
          <a:prstGeom prst="rect">
            <a:avLst/>
          </a:prstGeom>
        </p:spPr>
        <p:txBody>
          <a:bodyPr wrap="square">
            <a:spAutoFit/>
          </a:bodyPr>
          <a:lstStyle/>
          <a:p>
            <a:pPr algn="l">
              <a:spcBef>
                <a:spcPts val="600"/>
              </a:spcBef>
              <a:spcAft>
                <a:spcPts val="600"/>
              </a:spcAft>
            </a:pPr>
            <a:r>
              <a:rPr lang="en-US" b="0" i="0" dirty="0">
                <a:solidFill>
                  <a:srgbClr val="222222"/>
                </a:solidFill>
                <a:effectLst/>
                <a:latin typeface="Arial" panose="020B0604020202020204" pitchFamily="34" charset="0"/>
              </a:rPr>
              <a:t>As we discussed, I’m hoping to get this buttoned up as quickly as possible. What are you thinking for turn-around?</a:t>
            </a:r>
          </a:p>
          <a:p>
            <a:pPr algn="l">
              <a:spcBef>
                <a:spcPts val="600"/>
              </a:spcBef>
              <a:spcAft>
                <a:spcPts val="600"/>
              </a:spcAft>
            </a:pPr>
            <a:r>
              <a:rPr lang="en-US" b="0" i="0" dirty="0">
                <a:solidFill>
                  <a:srgbClr val="222222"/>
                </a:solidFill>
                <a:effectLst/>
                <a:latin typeface="Arial" panose="020B0604020202020204" pitchFamily="34" charset="0"/>
              </a:rPr>
              <a:t> </a:t>
            </a:r>
          </a:p>
          <a:p>
            <a:pPr algn="l">
              <a:spcBef>
                <a:spcPts val="600"/>
              </a:spcBef>
              <a:spcAft>
                <a:spcPts val="600"/>
              </a:spcAft>
            </a:pPr>
            <a:r>
              <a:rPr lang="en-US" b="0" i="0" dirty="0">
                <a:solidFill>
                  <a:srgbClr val="000000"/>
                </a:solidFill>
                <a:effectLst/>
                <a:latin typeface="Arial" panose="020B0604020202020204" pitchFamily="34" charset="0"/>
              </a:rPr>
              <a:t>• revise any of the “how-to” text on the first pages</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make sure the template is properly set up for both Macs and PCs – Should there be 2 versions of the PPT, one for Mac, one for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create text placeholders within each slide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how to create certain visual effects such as the transparent photo overlays (the process is different from Mac to PC)</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creating new generic infographics (such as bar charts and tables) so that we make it easy for users to create their own in a proper style</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000000"/>
                </a:solidFill>
                <a:effectLst/>
                <a:latin typeface="Arial" panose="020B0604020202020204" pitchFamily="34" charset="0"/>
              </a:rPr>
              <a:t>• need your advice on fonts – I’m thinking we should only use the “free option” fonts? (see attached)</a:t>
            </a:r>
            <a:endParaRPr lang="en-US" b="0" i="0" dirty="0">
              <a:solidFill>
                <a:srgbClr val="222222"/>
              </a:solidFill>
              <a:effectLst/>
              <a:latin typeface="Arial" panose="020B0604020202020204" pitchFamily="34" charset="0"/>
            </a:endParaRPr>
          </a:p>
          <a:p>
            <a:pPr algn="l">
              <a:spcBef>
                <a:spcPts val="600"/>
              </a:spcBef>
              <a:spcAft>
                <a:spcPts val="600"/>
              </a:spcAft>
            </a:pPr>
            <a:r>
              <a:rPr lang="en-US" b="0" i="0" dirty="0">
                <a:solidFill>
                  <a:srgbClr val="222222"/>
                </a:solidFill>
                <a:effectLst/>
                <a:latin typeface="Arial" panose="020B0604020202020204" pitchFamily="34" charset="0"/>
              </a:rPr>
              <a:t>• make sure all colors are the proper CMYK breakdown colors for Rotary (on the way)</a:t>
            </a:r>
          </a:p>
        </p:txBody>
      </p:sp>
      <p:grpSp>
        <p:nvGrpSpPr>
          <p:cNvPr id="8" name="Group 7" hidden="1">
            <a:extLst>
              <a:ext uri="{FF2B5EF4-FFF2-40B4-BE49-F238E27FC236}">
                <a16:creationId xmlns:a16="http://schemas.microsoft.com/office/drawing/2014/main" id="{804F3FBD-3E3A-4798-A75B-C9FEFA1BF809}"/>
              </a:ext>
            </a:extLst>
          </p:cNvPr>
          <p:cNvGrpSpPr/>
          <p:nvPr userDrawn="1"/>
        </p:nvGrpSpPr>
        <p:grpSpPr>
          <a:xfrm>
            <a:off x="0" y="6984999"/>
            <a:ext cx="10083800" cy="304209"/>
            <a:chOff x="0" y="-1013285"/>
            <a:chExt cx="12192000" cy="885694"/>
          </a:xfrm>
        </p:grpSpPr>
        <p:sp>
          <p:nvSpPr>
            <p:cNvPr id="9" name="Rectangle 8">
              <a:extLst>
                <a:ext uri="{FF2B5EF4-FFF2-40B4-BE49-F238E27FC236}">
                  <a16:creationId xmlns:a16="http://schemas.microsoft.com/office/drawing/2014/main" id="{F2F52BFC-C5AE-430C-A1DE-3AA417850141}"/>
                </a:ext>
              </a:extLst>
            </p:cNvPr>
            <p:cNvSpPr/>
            <p:nvPr userDrawn="1"/>
          </p:nvSpPr>
          <p:spPr>
            <a:xfrm>
              <a:off x="0" y="-1013285"/>
              <a:ext cx="1724431" cy="885694"/>
            </a:xfrm>
            <a:prstGeom prst="rect">
              <a:avLst/>
            </a:prstGeom>
            <a:solidFill>
              <a:srgbClr val="48595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72,89,93</a:t>
              </a:r>
            </a:p>
          </p:txBody>
        </p:sp>
        <p:sp>
          <p:nvSpPr>
            <p:cNvPr id="10" name="Rectangle 9">
              <a:extLst>
                <a:ext uri="{FF2B5EF4-FFF2-40B4-BE49-F238E27FC236}">
                  <a16:creationId xmlns:a16="http://schemas.microsoft.com/office/drawing/2014/main" id="{E172C24F-CD6F-466D-9F22-DEAB6D3D48CA}"/>
                </a:ext>
              </a:extLst>
            </p:cNvPr>
            <p:cNvSpPr/>
            <p:nvPr userDrawn="1"/>
          </p:nvSpPr>
          <p:spPr>
            <a:xfrm>
              <a:off x="2093514" y="-1013285"/>
              <a:ext cx="1724431" cy="885694"/>
            </a:xfrm>
            <a:prstGeom prst="rect">
              <a:avLst/>
            </a:prstGeom>
            <a:solidFill>
              <a:srgbClr val="00B2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0,178,177</a:t>
              </a:r>
            </a:p>
          </p:txBody>
        </p:sp>
        <p:sp>
          <p:nvSpPr>
            <p:cNvPr id="11" name="Rectangle 10">
              <a:extLst>
                <a:ext uri="{FF2B5EF4-FFF2-40B4-BE49-F238E27FC236}">
                  <a16:creationId xmlns:a16="http://schemas.microsoft.com/office/drawing/2014/main" id="{769599F9-3B73-4368-98A9-9DF824ECE483}"/>
                </a:ext>
              </a:extLst>
            </p:cNvPr>
            <p:cNvSpPr/>
            <p:nvPr userDrawn="1"/>
          </p:nvSpPr>
          <p:spPr>
            <a:xfrm>
              <a:off x="4187028" y="-1013285"/>
              <a:ext cx="1724431" cy="885694"/>
            </a:xfrm>
            <a:prstGeom prst="rect">
              <a:avLst/>
            </a:prstGeom>
            <a:solidFill>
              <a:srgbClr val="01B0E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1,176,227</a:t>
              </a:r>
            </a:p>
          </p:txBody>
        </p:sp>
        <p:sp>
          <p:nvSpPr>
            <p:cNvPr id="12" name="Rectangle 11">
              <a:extLst>
                <a:ext uri="{FF2B5EF4-FFF2-40B4-BE49-F238E27FC236}">
                  <a16:creationId xmlns:a16="http://schemas.microsoft.com/office/drawing/2014/main" id="{A64D2A59-F06E-4454-835D-B1B119399FF0}"/>
                </a:ext>
              </a:extLst>
            </p:cNvPr>
            <p:cNvSpPr/>
            <p:nvPr userDrawn="1"/>
          </p:nvSpPr>
          <p:spPr>
            <a:xfrm>
              <a:off x="6280542" y="-1013285"/>
              <a:ext cx="1724431" cy="885694"/>
            </a:xfrm>
            <a:prstGeom prst="rect">
              <a:avLst/>
            </a:prstGeom>
            <a:solidFill>
              <a:srgbClr val="006FD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0,111,211</a:t>
              </a:r>
            </a:p>
          </p:txBody>
        </p:sp>
        <p:sp>
          <p:nvSpPr>
            <p:cNvPr id="13" name="Rectangle 12">
              <a:extLst>
                <a:ext uri="{FF2B5EF4-FFF2-40B4-BE49-F238E27FC236}">
                  <a16:creationId xmlns:a16="http://schemas.microsoft.com/office/drawing/2014/main" id="{C1B62E1E-3C53-4822-A67E-EEBA9A88892C}"/>
                </a:ext>
              </a:extLst>
            </p:cNvPr>
            <p:cNvSpPr/>
            <p:nvPr userDrawn="1"/>
          </p:nvSpPr>
          <p:spPr>
            <a:xfrm>
              <a:off x="8374056" y="-1013285"/>
              <a:ext cx="1724431" cy="885694"/>
            </a:xfrm>
            <a:prstGeom prst="rect">
              <a:avLst/>
            </a:prstGeom>
            <a:solidFill>
              <a:srgbClr val="7D17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125,23,158</a:t>
              </a:r>
            </a:p>
          </p:txBody>
        </p:sp>
        <p:sp>
          <p:nvSpPr>
            <p:cNvPr id="14" name="Rectangle 13">
              <a:extLst>
                <a:ext uri="{FF2B5EF4-FFF2-40B4-BE49-F238E27FC236}">
                  <a16:creationId xmlns:a16="http://schemas.microsoft.com/office/drawing/2014/main" id="{DD450576-31D2-4B6E-8BCF-0CBCAD997009}"/>
                </a:ext>
              </a:extLst>
            </p:cNvPr>
            <p:cNvSpPr/>
            <p:nvPr userDrawn="1"/>
          </p:nvSpPr>
          <p:spPr>
            <a:xfrm>
              <a:off x="10467569" y="-1013285"/>
              <a:ext cx="1724431" cy="885694"/>
            </a:xfrm>
            <a:prstGeom prst="rect">
              <a:avLst/>
            </a:prstGeom>
            <a:solidFill>
              <a:srgbClr val="EB067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235,6,117</a:t>
              </a:r>
            </a:p>
          </p:txBody>
        </p:sp>
      </p:grpSp>
      <p:sp>
        <p:nvSpPr>
          <p:cNvPr id="15" name="Rotary Logo simple" hidden="1">
            <a:extLst>
              <a:ext uri="{FF2B5EF4-FFF2-40B4-BE49-F238E27FC236}">
                <a16:creationId xmlns:a16="http://schemas.microsoft.com/office/drawing/2014/main" id="{CBE37952-D34A-45B0-8DCF-EBD057553886}"/>
              </a:ext>
            </a:extLst>
          </p:cNvPr>
          <p:cNvSpPr>
            <a:spLocks/>
          </p:cNvSpPr>
          <p:nvPr userDrawn="1"/>
        </p:nvSpPr>
        <p:spPr bwMode="auto">
          <a:xfrm>
            <a:off x="12939394" y="6041015"/>
            <a:ext cx="1751014" cy="664585"/>
          </a:xfrm>
          <a:custGeom>
            <a:avLst/>
            <a:gdLst>
              <a:gd name="connsiteX0" fmla="*/ 1869753 w 2378076"/>
              <a:gd name="connsiteY0" fmla="*/ 541874 h 902582"/>
              <a:gd name="connsiteX1" fmla="*/ 1745039 w 2378076"/>
              <a:gd name="connsiteY1" fmla="*/ 604157 h 902582"/>
              <a:gd name="connsiteX2" fmla="*/ 1736725 w 2378076"/>
              <a:gd name="connsiteY2" fmla="*/ 609819 h 902582"/>
              <a:gd name="connsiteX3" fmla="*/ 1736725 w 2378076"/>
              <a:gd name="connsiteY3" fmla="*/ 612651 h 902582"/>
              <a:gd name="connsiteX4" fmla="*/ 1742268 w 2378076"/>
              <a:gd name="connsiteY4" fmla="*/ 621144 h 902582"/>
              <a:gd name="connsiteX5" fmla="*/ 1886381 w 2378076"/>
              <a:gd name="connsiteY5" fmla="*/ 706075 h 902582"/>
              <a:gd name="connsiteX6" fmla="*/ 1894695 w 2378076"/>
              <a:gd name="connsiteY6" fmla="*/ 706075 h 902582"/>
              <a:gd name="connsiteX7" fmla="*/ 1897467 w 2378076"/>
              <a:gd name="connsiteY7" fmla="*/ 691920 h 902582"/>
              <a:gd name="connsiteX8" fmla="*/ 1889152 w 2378076"/>
              <a:gd name="connsiteY8" fmla="*/ 553198 h 902582"/>
              <a:gd name="connsiteX9" fmla="*/ 1883610 w 2378076"/>
              <a:gd name="connsiteY9" fmla="*/ 541874 h 902582"/>
              <a:gd name="connsiteX10" fmla="*/ 1869753 w 2378076"/>
              <a:gd name="connsiteY10" fmla="*/ 541874 h 902582"/>
              <a:gd name="connsiteX11" fmla="*/ 1982115 w 2378076"/>
              <a:gd name="connsiteY11" fmla="*/ 539043 h 902582"/>
              <a:gd name="connsiteX12" fmla="*/ 1976518 w 2378076"/>
              <a:gd name="connsiteY12" fmla="*/ 550344 h 902582"/>
              <a:gd name="connsiteX13" fmla="*/ 1965325 w 2378076"/>
              <a:gd name="connsiteY13" fmla="*/ 691605 h 902582"/>
              <a:gd name="connsiteX14" fmla="*/ 1968123 w 2378076"/>
              <a:gd name="connsiteY14" fmla="*/ 702906 h 902582"/>
              <a:gd name="connsiteX15" fmla="*/ 1979317 w 2378076"/>
              <a:gd name="connsiteY15" fmla="*/ 702906 h 902582"/>
              <a:gd name="connsiteX16" fmla="*/ 2124828 w 2378076"/>
              <a:gd name="connsiteY16" fmla="*/ 618149 h 902582"/>
              <a:gd name="connsiteX17" fmla="*/ 2130425 w 2378076"/>
              <a:gd name="connsiteY17" fmla="*/ 609674 h 902582"/>
              <a:gd name="connsiteX18" fmla="*/ 2119232 w 2378076"/>
              <a:gd name="connsiteY18" fmla="*/ 601198 h 902582"/>
              <a:gd name="connsiteX19" fmla="*/ 1996106 w 2378076"/>
              <a:gd name="connsiteY19" fmla="*/ 539043 h 902582"/>
              <a:gd name="connsiteX20" fmla="*/ 1982115 w 2378076"/>
              <a:gd name="connsiteY20" fmla="*/ 539043 h 902582"/>
              <a:gd name="connsiteX21" fmla="*/ 871538 w 2378076"/>
              <a:gd name="connsiteY21" fmla="*/ 485068 h 902582"/>
              <a:gd name="connsiteX22" fmla="*/ 814983 w 2378076"/>
              <a:gd name="connsiteY22" fmla="*/ 487862 h 902582"/>
              <a:gd name="connsiteX23" fmla="*/ 781050 w 2378076"/>
              <a:gd name="connsiteY23" fmla="*/ 521390 h 902582"/>
              <a:gd name="connsiteX24" fmla="*/ 806500 w 2378076"/>
              <a:gd name="connsiteY24" fmla="*/ 554918 h 902582"/>
              <a:gd name="connsiteX25" fmla="*/ 871538 w 2378076"/>
              <a:gd name="connsiteY25" fmla="*/ 543742 h 902582"/>
              <a:gd name="connsiteX26" fmla="*/ 871538 w 2378076"/>
              <a:gd name="connsiteY26" fmla="*/ 485068 h 902582"/>
              <a:gd name="connsiteX27" fmla="*/ 396876 w 2378076"/>
              <a:gd name="connsiteY27" fmla="*/ 389818 h 902582"/>
              <a:gd name="connsiteX28" fmla="*/ 341313 w 2378076"/>
              <a:gd name="connsiteY28" fmla="*/ 471575 h 902582"/>
              <a:gd name="connsiteX29" fmla="*/ 396876 w 2378076"/>
              <a:gd name="connsiteY29" fmla="*/ 553331 h 902582"/>
              <a:gd name="connsiteX30" fmla="*/ 452438 w 2378076"/>
              <a:gd name="connsiteY30" fmla="*/ 471575 h 902582"/>
              <a:gd name="connsiteX31" fmla="*/ 396876 w 2378076"/>
              <a:gd name="connsiteY31" fmla="*/ 389818 h 902582"/>
              <a:gd name="connsiteX32" fmla="*/ 1964442 w 2378076"/>
              <a:gd name="connsiteY32" fmla="*/ 378529 h 902582"/>
              <a:gd name="connsiteX33" fmla="*/ 1954322 w 2378076"/>
              <a:gd name="connsiteY33" fmla="*/ 385585 h 902582"/>
              <a:gd name="connsiteX34" fmla="*/ 1957114 w 2378076"/>
              <a:gd name="connsiteY34" fmla="*/ 408163 h 902582"/>
              <a:gd name="connsiteX35" fmla="*/ 1979448 w 2378076"/>
              <a:gd name="connsiteY35" fmla="*/ 450496 h 902582"/>
              <a:gd name="connsiteX36" fmla="*/ 1931987 w 2378076"/>
              <a:gd name="connsiteY36" fmla="*/ 498474 h 902582"/>
              <a:gd name="connsiteX37" fmla="*/ 1884527 w 2378076"/>
              <a:gd name="connsiteY37" fmla="*/ 450496 h 902582"/>
              <a:gd name="connsiteX38" fmla="*/ 1906861 w 2378076"/>
              <a:gd name="connsiteY38" fmla="*/ 408163 h 902582"/>
              <a:gd name="connsiteX39" fmla="*/ 1909653 w 2378076"/>
              <a:gd name="connsiteY39" fmla="*/ 385585 h 902582"/>
              <a:gd name="connsiteX40" fmla="*/ 1887319 w 2378076"/>
              <a:gd name="connsiteY40" fmla="*/ 382763 h 902582"/>
              <a:gd name="connsiteX41" fmla="*/ 1851025 w 2378076"/>
              <a:gd name="connsiteY41" fmla="*/ 450496 h 902582"/>
              <a:gd name="connsiteX42" fmla="*/ 1931987 w 2378076"/>
              <a:gd name="connsiteY42" fmla="*/ 529518 h 902582"/>
              <a:gd name="connsiteX43" fmla="*/ 2012950 w 2378076"/>
              <a:gd name="connsiteY43" fmla="*/ 450496 h 902582"/>
              <a:gd name="connsiteX44" fmla="*/ 1976656 w 2378076"/>
              <a:gd name="connsiteY44" fmla="*/ 379940 h 902582"/>
              <a:gd name="connsiteX45" fmla="*/ 1964442 w 2378076"/>
              <a:gd name="connsiteY45" fmla="*/ 378529 h 902582"/>
              <a:gd name="connsiteX46" fmla="*/ 2166711 w 2378076"/>
              <a:gd name="connsiteY46" fmla="*/ 358068 h 902582"/>
              <a:gd name="connsiteX47" fmla="*/ 2155485 w 2378076"/>
              <a:gd name="connsiteY47" fmla="*/ 360888 h 902582"/>
              <a:gd name="connsiteX48" fmla="*/ 2040419 w 2378076"/>
              <a:gd name="connsiteY48" fmla="*/ 439837 h 902582"/>
              <a:gd name="connsiteX49" fmla="*/ 2032000 w 2378076"/>
              <a:gd name="connsiteY49" fmla="*/ 451115 h 902582"/>
              <a:gd name="connsiteX50" fmla="*/ 2040419 w 2378076"/>
              <a:gd name="connsiteY50" fmla="*/ 462393 h 902582"/>
              <a:gd name="connsiteX51" fmla="*/ 2155485 w 2378076"/>
              <a:gd name="connsiteY51" fmla="*/ 541342 h 902582"/>
              <a:gd name="connsiteX52" fmla="*/ 2166711 w 2378076"/>
              <a:gd name="connsiteY52" fmla="*/ 544162 h 902582"/>
              <a:gd name="connsiteX53" fmla="*/ 2172324 w 2378076"/>
              <a:gd name="connsiteY53" fmla="*/ 535703 h 902582"/>
              <a:gd name="connsiteX54" fmla="*/ 2172324 w 2378076"/>
              <a:gd name="connsiteY54" fmla="*/ 366527 h 902582"/>
              <a:gd name="connsiteX55" fmla="*/ 2166711 w 2378076"/>
              <a:gd name="connsiteY55" fmla="*/ 358068 h 902582"/>
              <a:gd name="connsiteX56" fmla="*/ 1697038 w 2378076"/>
              <a:gd name="connsiteY56" fmla="*/ 358068 h 902582"/>
              <a:gd name="connsiteX57" fmla="*/ 1691482 w 2378076"/>
              <a:gd name="connsiteY57" fmla="*/ 366527 h 902582"/>
              <a:gd name="connsiteX58" fmla="*/ 1691482 w 2378076"/>
              <a:gd name="connsiteY58" fmla="*/ 535703 h 902582"/>
              <a:gd name="connsiteX59" fmla="*/ 1697038 w 2378076"/>
              <a:gd name="connsiteY59" fmla="*/ 544162 h 902582"/>
              <a:gd name="connsiteX60" fmla="*/ 1708151 w 2378076"/>
              <a:gd name="connsiteY60" fmla="*/ 541342 h 902582"/>
              <a:gd name="connsiteX61" fmla="*/ 1822054 w 2378076"/>
              <a:gd name="connsiteY61" fmla="*/ 462393 h 902582"/>
              <a:gd name="connsiteX62" fmla="*/ 1830388 w 2378076"/>
              <a:gd name="connsiteY62" fmla="*/ 451115 h 902582"/>
              <a:gd name="connsiteX63" fmla="*/ 1822054 w 2378076"/>
              <a:gd name="connsiteY63" fmla="*/ 439837 h 902582"/>
              <a:gd name="connsiteX64" fmla="*/ 1708151 w 2378076"/>
              <a:gd name="connsiteY64" fmla="*/ 363707 h 902582"/>
              <a:gd name="connsiteX65" fmla="*/ 1697038 w 2378076"/>
              <a:gd name="connsiteY65" fmla="*/ 358068 h 902582"/>
              <a:gd name="connsiteX66" fmla="*/ 1170028 w 2378076"/>
              <a:gd name="connsiteY66" fmla="*/ 343781 h 902582"/>
              <a:gd name="connsiteX67" fmla="*/ 1206276 w 2378076"/>
              <a:gd name="connsiteY67" fmla="*/ 343781 h 902582"/>
              <a:gd name="connsiteX68" fmla="*/ 1214641 w 2378076"/>
              <a:gd name="connsiteY68" fmla="*/ 349423 h 902582"/>
              <a:gd name="connsiteX69" fmla="*/ 1267619 w 2378076"/>
              <a:gd name="connsiteY69" fmla="*/ 541235 h 902582"/>
              <a:gd name="connsiteX70" fmla="*/ 1270407 w 2378076"/>
              <a:gd name="connsiteY70" fmla="*/ 541235 h 902582"/>
              <a:gd name="connsiteX71" fmla="*/ 1320597 w 2378076"/>
              <a:gd name="connsiteY71" fmla="*/ 349423 h 902582"/>
              <a:gd name="connsiteX72" fmla="*/ 1328962 w 2378076"/>
              <a:gd name="connsiteY72" fmla="*/ 343781 h 902582"/>
              <a:gd name="connsiteX73" fmla="*/ 1367998 w 2378076"/>
              <a:gd name="connsiteY73" fmla="*/ 343781 h 902582"/>
              <a:gd name="connsiteX74" fmla="*/ 1373575 w 2378076"/>
              <a:gd name="connsiteY74" fmla="*/ 346602 h 902582"/>
              <a:gd name="connsiteX75" fmla="*/ 1376363 w 2378076"/>
              <a:gd name="connsiteY75" fmla="*/ 355064 h 902582"/>
              <a:gd name="connsiteX76" fmla="*/ 1370786 w 2378076"/>
              <a:gd name="connsiteY76" fmla="*/ 383272 h 902582"/>
              <a:gd name="connsiteX77" fmla="*/ 1354057 w 2378076"/>
              <a:gd name="connsiteY77" fmla="*/ 439687 h 902582"/>
              <a:gd name="connsiteX78" fmla="*/ 1309444 w 2378076"/>
              <a:gd name="connsiteY78" fmla="*/ 614575 h 902582"/>
              <a:gd name="connsiteX79" fmla="*/ 1236948 w 2378076"/>
              <a:gd name="connsiteY79" fmla="*/ 685094 h 902582"/>
              <a:gd name="connsiteX80" fmla="*/ 1234159 w 2378076"/>
              <a:gd name="connsiteY80" fmla="*/ 685094 h 902582"/>
              <a:gd name="connsiteX81" fmla="*/ 1170028 w 2378076"/>
              <a:gd name="connsiteY81" fmla="*/ 676632 h 902582"/>
              <a:gd name="connsiteX82" fmla="*/ 1161663 w 2378076"/>
              <a:gd name="connsiteY82" fmla="*/ 668170 h 902582"/>
              <a:gd name="connsiteX83" fmla="*/ 1161663 w 2378076"/>
              <a:gd name="connsiteY83" fmla="*/ 642783 h 902582"/>
              <a:gd name="connsiteX84" fmla="*/ 1164452 w 2378076"/>
              <a:gd name="connsiteY84" fmla="*/ 637141 h 902582"/>
              <a:gd name="connsiteX85" fmla="*/ 1172817 w 2378076"/>
              <a:gd name="connsiteY85" fmla="*/ 634320 h 902582"/>
              <a:gd name="connsiteX86" fmla="*/ 1220218 w 2378076"/>
              <a:gd name="connsiteY86" fmla="*/ 637141 h 902582"/>
              <a:gd name="connsiteX87" fmla="*/ 1253677 w 2378076"/>
              <a:gd name="connsiteY87" fmla="*/ 611754 h 902582"/>
              <a:gd name="connsiteX88" fmla="*/ 1253677 w 2378076"/>
              <a:gd name="connsiteY88" fmla="*/ 608933 h 902582"/>
              <a:gd name="connsiteX89" fmla="*/ 1259254 w 2378076"/>
              <a:gd name="connsiteY89" fmla="*/ 597650 h 902582"/>
              <a:gd name="connsiteX90" fmla="*/ 1248101 w 2378076"/>
              <a:gd name="connsiteY90" fmla="*/ 597650 h 902582"/>
              <a:gd name="connsiteX91" fmla="*/ 1214641 w 2378076"/>
              <a:gd name="connsiteY91" fmla="*/ 569443 h 902582"/>
              <a:gd name="connsiteX92" fmla="*/ 1158875 w 2378076"/>
              <a:gd name="connsiteY92" fmla="*/ 355064 h 902582"/>
              <a:gd name="connsiteX93" fmla="*/ 1161663 w 2378076"/>
              <a:gd name="connsiteY93" fmla="*/ 346602 h 902582"/>
              <a:gd name="connsiteX94" fmla="*/ 1170028 w 2378076"/>
              <a:gd name="connsiteY94" fmla="*/ 343781 h 902582"/>
              <a:gd name="connsiteX95" fmla="*/ 1116013 w 2378076"/>
              <a:gd name="connsiteY95" fmla="*/ 340606 h 902582"/>
              <a:gd name="connsiteX96" fmla="*/ 1124347 w 2378076"/>
              <a:gd name="connsiteY96" fmla="*/ 343432 h 902582"/>
              <a:gd name="connsiteX97" fmla="*/ 1127125 w 2378076"/>
              <a:gd name="connsiteY97" fmla="*/ 349085 h 902582"/>
              <a:gd name="connsiteX98" fmla="*/ 1127125 w 2378076"/>
              <a:gd name="connsiteY98" fmla="*/ 385824 h 902582"/>
              <a:gd name="connsiteX99" fmla="*/ 1118791 w 2378076"/>
              <a:gd name="connsiteY99" fmla="*/ 394302 h 902582"/>
              <a:gd name="connsiteX100" fmla="*/ 1049337 w 2378076"/>
              <a:gd name="connsiteY100" fmla="*/ 425389 h 902582"/>
              <a:gd name="connsiteX101" fmla="*/ 1049337 w 2378076"/>
              <a:gd name="connsiteY101" fmla="*/ 589303 h 902582"/>
              <a:gd name="connsiteX102" fmla="*/ 1041003 w 2378076"/>
              <a:gd name="connsiteY102" fmla="*/ 597781 h 902582"/>
              <a:gd name="connsiteX103" fmla="*/ 1002109 w 2378076"/>
              <a:gd name="connsiteY103" fmla="*/ 597781 h 902582"/>
              <a:gd name="connsiteX104" fmla="*/ 993775 w 2378076"/>
              <a:gd name="connsiteY104" fmla="*/ 589303 h 902582"/>
              <a:gd name="connsiteX105" fmla="*/ 993775 w 2378076"/>
              <a:gd name="connsiteY105" fmla="*/ 351911 h 902582"/>
              <a:gd name="connsiteX106" fmla="*/ 1002109 w 2378076"/>
              <a:gd name="connsiteY106" fmla="*/ 343432 h 902582"/>
              <a:gd name="connsiteX107" fmla="*/ 1041003 w 2378076"/>
              <a:gd name="connsiteY107" fmla="*/ 343432 h 902582"/>
              <a:gd name="connsiteX108" fmla="*/ 1049337 w 2378076"/>
              <a:gd name="connsiteY108" fmla="*/ 351911 h 902582"/>
              <a:gd name="connsiteX109" fmla="*/ 1049337 w 2378076"/>
              <a:gd name="connsiteY109" fmla="*/ 368867 h 902582"/>
              <a:gd name="connsiteX110" fmla="*/ 1116013 w 2378076"/>
              <a:gd name="connsiteY110" fmla="*/ 340606 h 902582"/>
              <a:gd name="connsiteX111" fmla="*/ 843157 w 2378076"/>
              <a:gd name="connsiteY111" fmla="*/ 335843 h 902582"/>
              <a:gd name="connsiteX112" fmla="*/ 930276 w 2378076"/>
              <a:gd name="connsiteY112" fmla="*/ 423390 h 902582"/>
              <a:gd name="connsiteX113" fmla="*/ 930276 w 2378076"/>
              <a:gd name="connsiteY113" fmla="*/ 592835 h 902582"/>
              <a:gd name="connsiteX114" fmla="*/ 927466 w 2378076"/>
              <a:gd name="connsiteY114" fmla="*/ 601307 h 902582"/>
              <a:gd name="connsiteX115" fmla="*/ 919035 w 2378076"/>
              <a:gd name="connsiteY115" fmla="*/ 604131 h 902582"/>
              <a:gd name="connsiteX116" fmla="*/ 879691 w 2378076"/>
              <a:gd name="connsiteY116" fmla="*/ 587187 h 902582"/>
              <a:gd name="connsiteX117" fmla="*/ 798192 w 2378076"/>
              <a:gd name="connsiteY117" fmla="*/ 604131 h 902582"/>
              <a:gd name="connsiteX118" fmla="*/ 722313 w 2378076"/>
              <a:gd name="connsiteY118" fmla="*/ 522233 h 902582"/>
              <a:gd name="connsiteX119" fmla="*/ 809433 w 2378076"/>
              <a:gd name="connsiteY119" fmla="*/ 445983 h 902582"/>
              <a:gd name="connsiteX120" fmla="*/ 871260 w 2378076"/>
              <a:gd name="connsiteY120" fmla="*/ 440334 h 902582"/>
              <a:gd name="connsiteX121" fmla="*/ 871260 w 2378076"/>
              <a:gd name="connsiteY121" fmla="*/ 423390 h 902582"/>
              <a:gd name="connsiteX122" fmla="*/ 840346 w 2378076"/>
              <a:gd name="connsiteY122" fmla="*/ 392325 h 902582"/>
              <a:gd name="connsiteX123" fmla="*/ 750416 w 2378076"/>
              <a:gd name="connsiteY123" fmla="*/ 397973 h 902582"/>
              <a:gd name="connsiteX124" fmla="*/ 744796 w 2378076"/>
              <a:gd name="connsiteY124" fmla="*/ 395149 h 902582"/>
              <a:gd name="connsiteX125" fmla="*/ 741985 w 2378076"/>
              <a:gd name="connsiteY125" fmla="*/ 389501 h 902582"/>
              <a:gd name="connsiteX126" fmla="*/ 739175 w 2378076"/>
              <a:gd name="connsiteY126" fmla="*/ 355612 h 902582"/>
              <a:gd name="connsiteX127" fmla="*/ 747606 w 2378076"/>
              <a:gd name="connsiteY127" fmla="*/ 347140 h 902582"/>
              <a:gd name="connsiteX128" fmla="*/ 843157 w 2378076"/>
              <a:gd name="connsiteY128" fmla="*/ 335843 h 902582"/>
              <a:gd name="connsiteX129" fmla="*/ 396875 w 2378076"/>
              <a:gd name="connsiteY129" fmla="*/ 335843 h 902582"/>
              <a:gd name="connsiteX130" fmla="*/ 511175 w 2378076"/>
              <a:gd name="connsiteY130" fmla="*/ 469987 h 902582"/>
              <a:gd name="connsiteX131" fmla="*/ 396875 w 2378076"/>
              <a:gd name="connsiteY131" fmla="*/ 604131 h 902582"/>
              <a:gd name="connsiteX132" fmla="*/ 282575 w 2378076"/>
              <a:gd name="connsiteY132" fmla="*/ 469987 h 902582"/>
              <a:gd name="connsiteX133" fmla="*/ 396875 w 2378076"/>
              <a:gd name="connsiteY133" fmla="*/ 335843 h 902582"/>
              <a:gd name="connsiteX134" fmla="*/ 103585 w 2378076"/>
              <a:gd name="connsiteY134" fmla="*/ 300918 h 902582"/>
              <a:gd name="connsiteX135" fmla="*/ 61913 w 2378076"/>
              <a:gd name="connsiteY135" fmla="*/ 303759 h 902582"/>
              <a:gd name="connsiteX136" fmla="*/ 61913 w 2378076"/>
              <a:gd name="connsiteY136" fmla="*/ 406027 h 902582"/>
              <a:gd name="connsiteX137" fmla="*/ 123032 w 2378076"/>
              <a:gd name="connsiteY137" fmla="*/ 406027 h 902582"/>
              <a:gd name="connsiteX138" fmla="*/ 184151 w 2378076"/>
              <a:gd name="connsiteY138" fmla="*/ 354893 h 902582"/>
              <a:gd name="connsiteX139" fmla="*/ 125810 w 2378076"/>
              <a:gd name="connsiteY139" fmla="*/ 300918 h 902582"/>
              <a:gd name="connsiteX140" fmla="*/ 103585 w 2378076"/>
              <a:gd name="connsiteY140" fmla="*/ 300918 h 902582"/>
              <a:gd name="connsiteX141" fmla="*/ 614557 w 2378076"/>
              <a:gd name="connsiteY141" fmla="*/ 285043 h 902582"/>
              <a:gd name="connsiteX142" fmla="*/ 622912 w 2378076"/>
              <a:gd name="connsiteY142" fmla="*/ 285043 h 902582"/>
              <a:gd name="connsiteX143" fmla="*/ 625698 w 2378076"/>
              <a:gd name="connsiteY143" fmla="*/ 293524 h 902582"/>
              <a:gd name="connsiteX144" fmla="*/ 625698 w 2378076"/>
              <a:gd name="connsiteY144" fmla="*/ 344407 h 902582"/>
              <a:gd name="connsiteX145" fmla="*/ 684184 w 2378076"/>
              <a:gd name="connsiteY145" fmla="*/ 344407 h 902582"/>
              <a:gd name="connsiteX146" fmla="*/ 692540 w 2378076"/>
              <a:gd name="connsiteY146" fmla="*/ 352888 h 902582"/>
              <a:gd name="connsiteX147" fmla="*/ 692540 w 2378076"/>
              <a:gd name="connsiteY147" fmla="*/ 386811 h 902582"/>
              <a:gd name="connsiteX148" fmla="*/ 684184 w 2378076"/>
              <a:gd name="connsiteY148" fmla="*/ 395291 h 902582"/>
              <a:gd name="connsiteX149" fmla="*/ 625698 w 2378076"/>
              <a:gd name="connsiteY149" fmla="*/ 395291 h 902582"/>
              <a:gd name="connsiteX150" fmla="*/ 625698 w 2378076"/>
              <a:gd name="connsiteY150" fmla="*/ 499885 h 902582"/>
              <a:gd name="connsiteX151" fmla="*/ 650763 w 2378076"/>
              <a:gd name="connsiteY151" fmla="*/ 550769 h 902582"/>
              <a:gd name="connsiteX152" fmla="*/ 684184 w 2378076"/>
              <a:gd name="connsiteY152" fmla="*/ 547942 h 902582"/>
              <a:gd name="connsiteX153" fmla="*/ 692540 w 2378076"/>
              <a:gd name="connsiteY153" fmla="*/ 559249 h 902582"/>
              <a:gd name="connsiteX154" fmla="*/ 695325 w 2378076"/>
              <a:gd name="connsiteY154" fmla="*/ 590345 h 902582"/>
              <a:gd name="connsiteX155" fmla="*/ 686969 w 2378076"/>
              <a:gd name="connsiteY155" fmla="*/ 601652 h 902582"/>
              <a:gd name="connsiteX156" fmla="*/ 642408 w 2378076"/>
              <a:gd name="connsiteY156" fmla="*/ 607306 h 902582"/>
              <a:gd name="connsiteX157" fmla="*/ 567211 w 2378076"/>
              <a:gd name="connsiteY157" fmla="*/ 508366 h 902582"/>
              <a:gd name="connsiteX158" fmla="*/ 567211 w 2378076"/>
              <a:gd name="connsiteY158" fmla="*/ 395291 h 902582"/>
              <a:gd name="connsiteX159" fmla="*/ 544930 w 2378076"/>
              <a:gd name="connsiteY159" fmla="*/ 395291 h 902582"/>
              <a:gd name="connsiteX160" fmla="*/ 536575 w 2378076"/>
              <a:gd name="connsiteY160" fmla="*/ 386811 h 902582"/>
              <a:gd name="connsiteX161" fmla="*/ 536575 w 2378076"/>
              <a:gd name="connsiteY161" fmla="*/ 352888 h 902582"/>
              <a:gd name="connsiteX162" fmla="*/ 544930 w 2378076"/>
              <a:gd name="connsiteY162" fmla="*/ 344407 h 902582"/>
              <a:gd name="connsiteX163" fmla="*/ 567211 w 2378076"/>
              <a:gd name="connsiteY163" fmla="*/ 344407 h 902582"/>
              <a:gd name="connsiteX164" fmla="*/ 567211 w 2378076"/>
              <a:gd name="connsiteY164" fmla="*/ 302004 h 902582"/>
              <a:gd name="connsiteX165" fmla="*/ 575566 w 2378076"/>
              <a:gd name="connsiteY165" fmla="*/ 293524 h 902582"/>
              <a:gd name="connsiteX166" fmla="*/ 614557 w 2378076"/>
              <a:gd name="connsiteY166" fmla="*/ 285043 h 902582"/>
              <a:gd name="connsiteX167" fmla="*/ 117618 w 2378076"/>
              <a:gd name="connsiteY167" fmla="*/ 245356 h 902582"/>
              <a:gd name="connsiteX168" fmla="*/ 126019 w 2378076"/>
              <a:gd name="connsiteY168" fmla="*/ 245356 h 902582"/>
              <a:gd name="connsiteX169" fmla="*/ 246438 w 2378076"/>
              <a:gd name="connsiteY169" fmla="*/ 352493 h 902582"/>
              <a:gd name="connsiteX170" fmla="*/ 184828 w 2378076"/>
              <a:gd name="connsiteY170" fmla="*/ 445534 h 902582"/>
              <a:gd name="connsiteX171" fmla="*/ 249238 w 2378076"/>
              <a:gd name="connsiteY171" fmla="*/ 586504 h 902582"/>
              <a:gd name="connsiteX172" fmla="*/ 246438 w 2378076"/>
              <a:gd name="connsiteY172" fmla="*/ 594962 h 902582"/>
              <a:gd name="connsiteX173" fmla="*/ 238037 w 2378076"/>
              <a:gd name="connsiteY173" fmla="*/ 597781 h 902582"/>
              <a:gd name="connsiteX174" fmla="*/ 193230 w 2378076"/>
              <a:gd name="connsiteY174" fmla="*/ 597781 h 902582"/>
              <a:gd name="connsiteX175" fmla="*/ 184828 w 2378076"/>
              <a:gd name="connsiteY175" fmla="*/ 592142 h 902582"/>
              <a:gd name="connsiteX176" fmla="*/ 128820 w 2378076"/>
              <a:gd name="connsiteY176" fmla="*/ 462450 h 902582"/>
              <a:gd name="connsiteX177" fmla="*/ 61610 w 2378076"/>
              <a:gd name="connsiteY177" fmla="*/ 459631 h 902582"/>
              <a:gd name="connsiteX178" fmla="*/ 61610 w 2378076"/>
              <a:gd name="connsiteY178" fmla="*/ 589323 h 902582"/>
              <a:gd name="connsiteX179" fmla="*/ 50408 w 2378076"/>
              <a:gd name="connsiteY179" fmla="*/ 597781 h 902582"/>
              <a:gd name="connsiteX180" fmla="*/ 11202 w 2378076"/>
              <a:gd name="connsiteY180" fmla="*/ 597781 h 902582"/>
              <a:gd name="connsiteX181" fmla="*/ 0 w 2378076"/>
              <a:gd name="connsiteY181" fmla="*/ 589323 h 902582"/>
              <a:gd name="connsiteX182" fmla="*/ 0 w 2378076"/>
              <a:gd name="connsiteY182" fmla="*/ 262273 h 902582"/>
              <a:gd name="connsiteX183" fmla="*/ 8402 w 2378076"/>
              <a:gd name="connsiteY183" fmla="*/ 250995 h 902582"/>
              <a:gd name="connsiteX184" fmla="*/ 117618 w 2378076"/>
              <a:gd name="connsiteY184" fmla="*/ 245356 h 902582"/>
              <a:gd name="connsiteX185" fmla="*/ 1968123 w 2378076"/>
              <a:gd name="connsiteY185" fmla="*/ 200530 h 902582"/>
              <a:gd name="connsiteX186" fmla="*/ 1965325 w 2378076"/>
              <a:gd name="connsiteY186" fmla="*/ 211723 h 902582"/>
              <a:gd name="connsiteX187" fmla="*/ 1976518 w 2378076"/>
              <a:gd name="connsiteY187" fmla="*/ 348840 h 902582"/>
              <a:gd name="connsiteX188" fmla="*/ 1982115 w 2378076"/>
              <a:gd name="connsiteY188" fmla="*/ 362831 h 902582"/>
              <a:gd name="connsiteX189" fmla="*/ 1996106 w 2378076"/>
              <a:gd name="connsiteY189" fmla="*/ 360033 h 902582"/>
              <a:gd name="connsiteX190" fmla="*/ 2119232 w 2378076"/>
              <a:gd name="connsiteY190" fmla="*/ 301269 h 902582"/>
              <a:gd name="connsiteX191" fmla="*/ 2130425 w 2378076"/>
              <a:gd name="connsiteY191" fmla="*/ 292874 h 902582"/>
              <a:gd name="connsiteX192" fmla="*/ 2124828 w 2378076"/>
              <a:gd name="connsiteY192" fmla="*/ 284479 h 902582"/>
              <a:gd name="connsiteX193" fmla="*/ 1979317 w 2378076"/>
              <a:gd name="connsiteY193" fmla="*/ 200530 h 902582"/>
              <a:gd name="connsiteX194" fmla="*/ 1968123 w 2378076"/>
              <a:gd name="connsiteY194" fmla="*/ 200530 h 902582"/>
              <a:gd name="connsiteX195" fmla="*/ 1890255 w 2378076"/>
              <a:gd name="connsiteY195" fmla="*/ 199484 h 902582"/>
              <a:gd name="connsiteX196" fmla="*/ 1884658 w 2378076"/>
              <a:gd name="connsiteY196" fmla="*/ 200536 h 902582"/>
              <a:gd name="connsiteX197" fmla="*/ 1739147 w 2378076"/>
              <a:gd name="connsiteY197" fmla="*/ 284673 h 902582"/>
              <a:gd name="connsiteX198" fmla="*/ 1733550 w 2378076"/>
              <a:gd name="connsiteY198" fmla="*/ 293087 h 902582"/>
              <a:gd name="connsiteX199" fmla="*/ 1744743 w 2378076"/>
              <a:gd name="connsiteY199" fmla="*/ 301501 h 902582"/>
              <a:gd name="connsiteX200" fmla="*/ 1867869 w 2378076"/>
              <a:gd name="connsiteY200" fmla="*/ 363202 h 902582"/>
              <a:gd name="connsiteX201" fmla="*/ 1881860 w 2378076"/>
              <a:gd name="connsiteY201" fmla="*/ 363202 h 902582"/>
              <a:gd name="connsiteX202" fmla="*/ 1887457 w 2378076"/>
              <a:gd name="connsiteY202" fmla="*/ 351983 h 902582"/>
              <a:gd name="connsiteX203" fmla="*/ 1898650 w 2378076"/>
              <a:gd name="connsiteY203" fmla="*/ 214559 h 902582"/>
              <a:gd name="connsiteX204" fmla="*/ 1895852 w 2378076"/>
              <a:gd name="connsiteY204" fmla="*/ 200536 h 902582"/>
              <a:gd name="connsiteX205" fmla="*/ 1890255 w 2378076"/>
              <a:gd name="connsiteY205" fmla="*/ 199484 h 902582"/>
              <a:gd name="connsiteX206" fmla="*/ 1932782 w 2378076"/>
              <a:gd name="connsiteY206" fmla="*/ 151693 h 902582"/>
              <a:gd name="connsiteX207" fmla="*/ 2227264 w 2378076"/>
              <a:gd name="connsiteY207" fmla="*/ 449350 h 902582"/>
              <a:gd name="connsiteX208" fmla="*/ 1932782 w 2378076"/>
              <a:gd name="connsiteY208" fmla="*/ 747007 h 902582"/>
              <a:gd name="connsiteX209" fmla="*/ 1638300 w 2378076"/>
              <a:gd name="connsiteY209" fmla="*/ 449350 h 902582"/>
              <a:gd name="connsiteX210" fmla="*/ 1932782 w 2378076"/>
              <a:gd name="connsiteY210" fmla="*/ 151693 h 902582"/>
              <a:gd name="connsiteX211" fmla="*/ 1931988 w 2378076"/>
              <a:gd name="connsiteY211" fmla="*/ 108832 h 902582"/>
              <a:gd name="connsiteX212" fmla="*/ 1597025 w 2378076"/>
              <a:gd name="connsiteY212" fmla="*/ 447764 h 902582"/>
              <a:gd name="connsiteX213" fmla="*/ 1931988 w 2378076"/>
              <a:gd name="connsiteY213" fmla="*/ 786696 h 902582"/>
              <a:gd name="connsiteX214" fmla="*/ 2266951 w 2378076"/>
              <a:gd name="connsiteY214" fmla="*/ 447764 h 902582"/>
              <a:gd name="connsiteX215" fmla="*/ 1931988 w 2378076"/>
              <a:gd name="connsiteY215" fmla="*/ 108832 h 902582"/>
              <a:gd name="connsiteX216" fmla="*/ 1914436 w 2378076"/>
              <a:gd name="connsiteY216" fmla="*/ 2117 h 902582"/>
              <a:gd name="connsiteX217" fmla="*/ 1917229 w 2378076"/>
              <a:gd name="connsiteY217" fmla="*/ 2117 h 902582"/>
              <a:gd name="connsiteX218" fmla="*/ 1945160 w 2378076"/>
              <a:gd name="connsiteY218" fmla="*/ 2117 h 902582"/>
              <a:gd name="connsiteX219" fmla="*/ 1947953 w 2378076"/>
              <a:gd name="connsiteY219" fmla="*/ 2117 h 902582"/>
              <a:gd name="connsiteX220" fmla="*/ 1964711 w 2378076"/>
              <a:gd name="connsiteY220" fmla="*/ 69864 h 902582"/>
              <a:gd name="connsiteX221" fmla="*/ 1995434 w 2378076"/>
              <a:gd name="connsiteY221" fmla="*/ 75509 h 902582"/>
              <a:gd name="connsiteX222" fmla="*/ 2031743 w 2378076"/>
              <a:gd name="connsiteY222" fmla="*/ 13408 h 902582"/>
              <a:gd name="connsiteX223" fmla="*/ 2059673 w 2378076"/>
              <a:gd name="connsiteY223" fmla="*/ 19054 h 902582"/>
              <a:gd name="connsiteX224" fmla="*/ 2062466 w 2378076"/>
              <a:gd name="connsiteY224" fmla="*/ 19054 h 902582"/>
              <a:gd name="connsiteX225" fmla="*/ 2062466 w 2378076"/>
              <a:gd name="connsiteY225" fmla="*/ 21876 h 902582"/>
              <a:gd name="connsiteX226" fmla="*/ 2068052 w 2378076"/>
              <a:gd name="connsiteY226" fmla="*/ 55750 h 902582"/>
              <a:gd name="connsiteX227" fmla="*/ 2062466 w 2378076"/>
              <a:gd name="connsiteY227" fmla="*/ 92446 h 902582"/>
              <a:gd name="connsiteX228" fmla="*/ 2090396 w 2378076"/>
              <a:gd name="connsiteY228" fmla="*/ 103737 h 902582"/>
              <a:gd name="connsiteX229" fmla="*/ 2140670 w 2378076"/>
              <a:gd name="connsiteY229" fmla="*/ 55750 h 902582"/>
              <a:gd name="connsiteX230" fmla="*/ 2140670 w 2378076"/>
              <a:gd name="connsiteY230" fmla="*/ 52927 h 902582"/>
              <a:gd name="connsiteX231" fmla="*/ 2143463 w 2378076"/>
              <a:gd name="connsiteY231" fmla="*/ 55750 h 902582"/>
              <a:gd name="connsiteX232" fmla="*/ 2168600 w 2378076"/>
              <a:gd name="connsiteY232" fmla="*/ 69864 h 902582"/>
              <a:gd name="connsiteX233" fmla="*/ 2168600 w 2378076"/>
              <a:gd name="connsiteY233" fmla="*/ 72686 h 902582"/>
              <a:gd name="connsiteX234" fmla="*/ 2149049 w 2378076"/>
              <a:gd name="connsiteY234" fmla="*/ 140433 h 902582"/>
              <a:gd name="connsiteX235" fmla="*/ 2174186 w 2378076"/>
              <a:gd name="connsiteY235" fmla="*/ 157370 h 902582"/>
              <a:gd name="connsiteX236" fmla="*/ 2235633 w 2378076"/>
              <a:gd name="connsiteY236" fmla="*/ 123496 h 902582"/>
              <a:gd name="connsiteX237" fmla="*/ 2257977 w 2378076"/>
              <a:gd name="connsiteY237" fmla="*/ 143256 h 902582"/>
              <a:gd name="connsiteX238" fmla="*/ 2257977 w 2378076"/>
              <a:gd name="connsiteY238" fmla="*/ 146079 h 902582"/>
              <a:gd name="connsiteX239" fmla="*/ 2221667 w 2378076"/>
              <a:gd name="connsiteY239" fmla="*/ 208180 h 902582"/>
              <a:gd name="connsiteX240" fmla="*/ 2241219 w 2378076"/>
              <a:gd name="connsiteY240" fmla="*/ 230762 h 902582"/>
              <a:gd name="connsiteX241" fmla="*/ 2308251 w 2378076"/>
              <a:gd name="connsiteY241" fmla="*/ 213825 h 902582"/>
              <a:gd name="connsiteX242" fmla="*/ 2311044 w 2378076"/>
              <a:gd name="connsiteY242" fmla="*/ 213825 h 902582"/>
              <a:gd name="connsiteX243" fmla="*/ 2325009 w 2378076"/>
              <a:gd name="connsiteY243" fmla="*/ 239230 h 902582"/>
              <a:gd name="connsiteX244" fmla="*/ 2325009 w 2378076"/>
              <a:gd name="connsiteY244" fmla="*/ 242053 h 902582"/>
              <a:gd name="connsiteX245" fmla="*/ 2274735 w 2378076"/>
              <a:gd name="connsiteY245" fmla="*/ 292863 h 902582"/>
              <a:gd name="connsiteX246" fmla="*/ 2285907 w 2378076"/>
              <a:gd name="connsiteY246" fmla="*/ 321091 h 902582"/>
              <a:gd name="connsiteX247" fmla="*/ 2355732 w 2378076"/>
              <a:gd name="connsiteY247" fmla="*/ 321091 h 902582"/>
              <a:gd name="connsiteX248" fmla="*/ 2358525 w 2378076"/>
              <a:gd name="connsiteY248" fmla="*/ 321091 h 902582"/>
              <a:gd name="connsiteX249" fmla="*/ 2366904 w 2378076"/>
              <a:gd name="connsiteY249" fmla="*/ 349318 h 902582"/>
              <a:gd name="connsiteX250" fmla="*/ 2366904 w 2378076"/>
              <a:gd name="connsiteY250" fmla="*/ 352141 h 902582"/>
              <a:gd name="connsiteX251" fmla="*/ 2364111 w 2378076"/>
              <a:gd name="connsiteY251" fmla="*/ 352141 h 902582"/>
              <a:gd name="connsiteX252" fmla="*/ 2305458 w 2378076"/>
              <a:gd name="connsiteY252" fmla="*/ 388837 h 902582"/>
              <a:gd name="connsiteX253" fmla="*/ 2308251 w 2378076"/>
              <a:gd name="connsiteY253" fmla="*/ 417065 h 902582"/>
              <a:gd name="connsiteX254" fmla="*/ 2375283 w 2378076"/>
              <a:gd name="connsiteY254" fmla="*/ 436824 h 902582"/>
              <a:gd name="connsiteX255" fmla="*/ 2378076 w 2378076"/>
              <a:gd name="connsiteY255" fmla="*/ 436824 h 902582"/>
              <a:gd name="connsiteX256" fmla="*/ 2378076 w 2378076"/>
              <a:gd name="connsiteY256" fmla="*/ 450938 h 902582"/>
              <a:gd name="connsiteX257" fmla="*/ 2378076 w 2378076"/>
              <a:gd name="connsiteY257" fmla="*/ 467875 h 902582"/>
              <a:gd name="connsiteX258" fmla="*/ 2375283 w 2378076"/>
              <a:gd name="connsiteY258" fmla="*/ 467875 h 902582"/>
              <a:gd name="connsiteX259" fmla="*/ 2308251 w 2378076"/>
              <a:gd name="connsiteY259" fmla="*/ 487634 h 902582"/>
              <a:gd name="connsiteX260" fmla="*/ 2302665 w 2378076"/>
              <a:gd name="connsiteY260" fmla="*/ 515862 h 902582"/>
              <a:gd name="connsiteX261" fmla="*/ 2364111 w 2378076"/>
              <a:gd name="connsiteY261" fmla="*/ 552558 h 902582"/>
              <a:gd name="connsiteX262" fmla="*/ 2364111 w 2378076"/>
              <a:gd name="connsiteY262" fmla="*/ 555381 h 902582"/>
              <a:gd name="connsiteX263" fmla="*/ 2358525 w 2378076"/>
              <a:gd name="connsiteY263" fmla="*/ 583609 h 902582"/>
              <a:gd name="connsiteX264" fmla="*/ 2355732 w 2378076"/>
              <a:gd name="connsiteY264" fmla="*/ 583609 h 902582"/>
              <a:gd name="connsiteX265" fmla="*/ 2285907 w 2378076"/>
              <a:gd name="connsiteY265" fmla="*/ 583609 h 902582"/>
              <a:gd name="connsiteX266" fmla="*/ 2274735 w 2378076"/>
              <a:gd name="connsiteY266" fmla="*/ 611836 h 902582"/>
              <a:gd name="connsiteX267" fmla="*/ 2325009 w 2378076"/>
              <a:gd name="connsiteY267" fmla="*/ 659824 h 902582"/>
              <a:gd name="connsiteX268" fmla="*/ 2325009 w 2378076"/>
              <a:gd name="connsiteY268" fmla="*/ 662646 h 902582"/>
              <a:gd name="connsiteX269" fmla="*/ 2311044 w 2378076"/>
              <a:gd name="connsiteY269" fmla="*/ 688051 h 902582"/>
              <a:gd name="connsiteX270" fmla="*/ 2308251 w 2378076"/>
              <a:gd name="connsiteY270" fmla="*/ 690874 h 902582"/>
              <a:gd name="connsiteX271" fmla="*/ 2238425 w 2378076"/>
              <a:gd name="connsiteY271" fmla="*/ 671115 h 902582"/>
              <a:gd name="connsiteX272" fmla="*/ 2221667 w 2378076"/>
              <a:gd name="connsiteY272" fmla="*/ 696520 h 902582"/>
              <a:gd name="connsiteX273" fmla="*/ 2257977 w 2378076"/>
              <a:gd name="connsiteY273" fmla="*/ 758621 h 902582"/>
              <a:gd name="connsiteX274" fmla="*/ 2255184 w 2378076"/>
              <a:gd name="connsiteY274" fmla="*/ 758621 h 902582"/>
              <a:gd name="connsiteX275" fmla="*/ 2235633 w 2378076"/>
              <a:gd name="connsiteY275" fmla="*/ 781203 h 902582"/>
              <a:gd name="connsiteX276" fmla="*/ 2232839 w 2378076"/>
              <a:gd name="connsiteY276" fmla="*/ 781203 h 902582"/>
              <a:gd name="connsiteX277" fmla="*/ 2171393 w 2378076"/>
              <a:gd name="connsiteY277" fmla="*/ 744507 h 902582"/>
              <a:gd name="connsiteX278" fmla="*/ 2149049 w 2378076"/>
              <a:gd name="connsiteY278" fmla="*/ 764266 h 902582"/>
              <a:gd name="connsiteX279" fmla="*/ 2168600 w 2378076"/>
              <a:gd name="connsiteY279" fmla="*/ 829190 h 902582"/>
              <a:gd name="connsiteX280" fmla="*/ 2168600 w 2378076"/>
              <a:gd name="connsiteY280" fmla="*/ 832013 h 902582"/>
              <a:gd name="connsiteX281" fmla="*/ 2165807 w 2378076"/>
              <a:gd name="connsiteY281" fmla="*/ 834836 h 902582"/>
              <a:gd name="connsiteX282" fmla="*/ 2140670 w 2378076"/>
              <a:gd name="connsiteY282" fmla="*/ 848949 h 902582"/>
              <a:gd name="connsiteX283" fmla="*/ 2090396 w 2378076"/>
              <a:gd name="connsiteY283" fmla="*/ 798140 h 902582"/>
              <a:gd name="connsiteX284" fmla="*/ 2062466 w 2378076"/>
              <a:gd name="connsiteY284" fmla="*/ 809431 h 902582"/>
              <a:gd name="connsiteX285" fmla="*/ 2065259 w 2378076"/>
              <a:gd name="connsiteY285" fmla="*/ 846127 h 902582"/>
              <a:gd name="connsiteX286" fmla="*/ 2062466 w 2378076"/>
              <a:gd name="connsiteY286" fmla="*/ 882823 h 902582"/>
              <a:gd name="connsiteX287" fmla="*/ 2059673 w 2378076"/>
              <a:gd name="connsiteY287" fmla="*/ 882823 h 902582"/>
              <a:gd name="connsiteX288" fmla="*/ 2031743 w 2378076"/>
              <a:gd name="connsiteY288" fmla="*/ 891291 h 902582"/>
              <a:gd name="connsiteX289" fmla="*/ 1995434 w 2378076"/>
              <a:gd name="connsiteY289" fmla="*/ 829190 h 902582"/>
              <a:gd name="connsiteX290" fmla="*/ 1967504 w 2378076"/>
              <a:gd name="connsiteY290" fmla="*/ 832013 h 902582"/>
              <a:gd name="connsiteX291" fmla="*/ 1947953 w 2378076"/>
              <a:gd name="connsiteY291" fmla="*/ 902582 h 902582"/>
              <a:gd name="connsiteX292" fmla="*/ 1945160 w 2378076"/>
              <a:gd name="connsiteY292" fmla="*/ 902582 h 902582"/>
              <a:gd name="connsiteX293" fmla="*/ 1917229 w 2378076"/>
              <a:gd name="connsiteY293" fmla="*/ 902582 h 902582"/>
              <a:gd name="connsiteX294" fmla="*/ 1914436 w 2378076"/>
              <a:gd name="connsiteY294" fmla="*/ 902582 h 902582"/>
              <a:gd name="connsiteX295" fmla="*/ 1897678 w 2378076"/>
              <a:gd name="connsiteY295" fmla="*/ 832013 h 902582"/>
              <a:gd name="connsiteX296" fmla="*/ 1866955 w 2378076"/>
              <a:gd name="connsiteY296" fmla="*/ 829190 h 902582"/>
              <a:gd name="connsiteX297" fmla="*/ 1833439 w 2378076"/>
              <a:gd name="connsiteY297" fmla="*/ 891291 h 902582"/>
              <a:gd name="connsiteX298" fmla="*/ 1830646 w 2378076"/>
              <a:gd name="connsiteY298" fmla="*/ 891291 h 902582"/>
              <a:gd name="connsiteX299" fmla="*/ 1802716 w 2378076"/>
              <a:gd name="connsiteY299" fmla="*/ 882823 h 902582"/>
              <a:gd name="connsiteX300" fmla="*/ 1799923 w 2378076"/>
              <a:gd name="connsiteY300" fmla="*/ 882823 h 902582"/>
              <a:gd name="connsiteX301" fmla="*/ 1799923 w 2378076"/>
              <a:gd name="connsiteY301" fmla="*/ 880000 h 902582"/>
              <a:gd name="connsiteX302" fmla="*/ 1797130 w 2378076"/>
              <a:gd name="connsiteY302" fmla="*/ 846127 h 902582"/>
              <a:gd name="connsiteX303" fmla="*/ 1799923 w 2378076"/>
              <a:gd name="connsiteY303" fmla="*/ 809431 h 902582"/>
              <a:gd name="connsiteX304" fmla="*/ 1774786 w 2378076"/>
              <a:gd name="connsiteY304" fmla="*/ 798140 h 902582"/>
              <a:gd name="connsiteX305" fmla="*/ 1724512 w 2378076"/>
              <a:gd name="connsiteY305" fmla="*/ 848949 h 902582"/>
              <a:gd name="connsiteX306" fmla="*/ 1721719 w 2378076"/>
              <a:gd name="connsiteY306" fmla="*/ 851772 h 902582"/>
              <a:gd name="connsiteX307" fmla="*/ 1721719 w 2378076"/>
              <a:gd name="connsiteY307" fmla="*/ 848949 h 902582"/>
              <a:gd name="connsiteX308" fmla="*/ 1696582 w 2378076"/>
              <a:gd name="connsiteY308" fmla="*/ 834836 h 902582"/>
              <a:gd name="connsiteX309" fmla="*/ 1696582 w 2378076"/>
              <a:gd name="connsiteY309" fmla="*/ 832013 h 902582"/>
              <a:gd name="connsiteX310" fmla="*/ 1713340 w 2378076"/>
              <a:gd name="connsiteY310" fmla="*/ 764266 h 902582"/>
              <a:gd name="connsiteX311" fmla="*/ 1690996 w 2378076"/>
              <a:gd name="connsiteY311" fmla="*/ 744507 h 902582"/>
              <a:gd name="connsiteX312" fmla="*/ 1629549 w 2378076"/>
              <a:gd name="connsiteY312" fmla="*/ 781203 h 902582"/>
              <a:gd name="connsiteX313" fmla="*/ 1626756 w 2378076"/>
              <a:gd name="connsiteY313" fmla="*/ 781203 h 902582"/>
              <a:gd name="connsiteX314" fmla="*/ 1607205 w 2378076"/>
              <a:gd name="connsiteY314" fmla="*/ 761443 h 902582"/>
              <a:gd name="connsiteX315" fmla="*/ 1604412 w 2378076"/>
              <a:gd name="connsiteY315" fmla="*/ 758621 h 902582"/>
              <a:gd name="connsiteX316" fmla="*/ 1640722 w 2378076"/>
              <a:gd name="connsiteY316" fmla="*/ 696520 h 902582"/>
              <a:gd name="connsiteX317" fmla="*/ 1623963 w 2378076"/>
              <a:gd name="connsiteY317" fmla="*/ 671115 h 902582"/>
              <a:gd name="connsiteX318" fmla="*/ 1554138 w 2378076"/>
              <a:gd name="connsiteY318" fmla="*/ 690874 h 902582"/>
              <a:gd name="connsiteX319" fmla="*/ 1537380 w 2378076"/>
              <a:gd name="connsiteY319" fmla="*/ 665469 h 902582"/>
              <a:gd name="connsiteX320" fmla="*/ 1537380 w 2378076"/>
              <a:gd name="connsiteY320" fmla="*/ 662646 h 902582"/>
              <a:gd name="connsiteX321" fmla="*/ 1587654 w 2378076"/>
              <a:gd name="connsiteY321" fmla="*/ 611836 h 902582"/>
              <a:gd name="connsiteX322" fmla="*/ 1576482 w 2378076"/>
              <a:gd name="connsiteY322" fmla="*/ 583609 h 902582"/>
              <a:gd name="connsiteX323" fmla="*/ 1506657 w 2378076"/>
              <a:gd name="connsiteY323" fmla="*/ 583609 h 902582"/>
              <a:gd name="connsiteX324" fmla="*/ 1503864 w 2378076"/>
              <a:gd name="connsiteY324" fmla="*/ 583609 h 902582"/>
              <a:gd name="connsiteX325" fmla="*/ 1495485 w 2378076"/>
              <a:gd name="connsiteY325" fmla="*/ 555381 h 902582"/>
              <a:gd name="connsiteX326" fmla="*/ 1495485 w 2378076"/>
              <a:gd name="connsiteY326" fmla="*/ 552558 h 902582"/>
              <a:gd name="connsiteX327" fmla="*/ 1498278 w 2378076"/>
              <a:gd name="connsiteY327" fmla="*/ 552558 h 902582"/>
              <a:gd name="connsiteX328" fmla="*/ 1559724 w 2378076"/>
              <a:gd name="connsiteY328" fmla="*/ 515862 h 902582"/>
              <a:gd name="connsiteX329" fmla="*/ 1554138 w 2378076"/>
              <a:gd name="connsiteY329" fmla="*/ 484812 h 902582"/>
              <a:gd name="connsiteX330" fmla="*/ 1487106 w 2378076"/>
              <a:gd name="connsiteY330" fmla="*/ 467875 h 902582"/>
              <a:gd name="connsiteX331" fmla="*/ 1484313 w 2378076"/>
              <a:gd name="connsiteY331" fmla="*/ 467875 h 902582"/>
              <a:gd name="connsiteX332" fmla="*/ 1484313 w 2378076"/>
              <a:gd name="connsiteY332" fmla="*/ 465052 h 902582"/>
              <a:gd name="connsiteX333" fmla="*/ 1484313 w 2378076"/>
              <a:gd name="connsiteY333" fmla="*/ 450938 h 902582"/>
              <a:gd name="connsiteX334" fmla="*/ 1484313 w 2378076"/>
              <a:gd name="connsiteY334" fmla="*/ 436824 h 902582"/>
              <a:gd name="connsiteX335" fmla="*/ 1484313 w 2378076"/>
              <a:gd name="connsiteY335" fmla="*/ 434002 h 902582"/>
              <a:gd name="connsiteX336" fmla="*/ 1487106 w 2378076"/>
              <a:gd name="connsiteY336" fmla="*/ 434002 h 902582"/>
              <a:gd name="connsiteX337" fmla="*/ 1554138 w 2378076"/>
              <a:gd name="connsiteY337" fmla="*/ 417065 h 902582"/>
              <a:gd name="connsiteX338" fmla="*/ 1556931 w 2378076"/>
              <a:gd name="connsiteY338" fmla="*/ 386014 h 902582"/>
              <a:gd name="connsiteX339" fmla="*/ 1498278 w 2378076"/>
              <a:gd name="connsiteY339" fmla="*/ 352141 h 902582"/>
              <a:gd name="connsiteX340" fmla="*/ 1495485 w 2378076"/>
              <a:gd name="connsiteY340" fmla="*/ 349318 h 902582"/>
              <a:gd name="connsiteX341" fmla="*/ 1503864 w 2378076"/>
              <a:gd name="connsiteY341" fmla="*/ 321091 h 902582"/>
              <a:gd name="connsiteX342" fmla="*/ 1503864 w 2378076"/>
              <a:gd name="connsiteY342" fmla="*/ 318268 h 902582"/>
              <a:gd name="connsiteX343" fmla="*/ 1506657 w 2378076"/>
              <a:gd name="connsiteY343" fmla="*/ 318268 h 902582"/>
              <a:gd name="connsiteX344" fmla="*/ 1576482 w 2378076"/>
              <a:gd name="connsiteY344" fmla="*/ 318268 h 902582"/>
              <a:gd name="connsiteX345" fmla="*/ 1587654 w 2378076"/>
              <a:gd name="connsiteY345" fmla="*/ 292863 h 902582"/>
              <a:gd name="connsiteX346" fmla="*/ 1537380 w 2378076"/>
              <a:gd name="connsiteY346" fmla="*/ 242053 h 902582"/>
              <a:gd name="connsiteX347" fmla="*/ 1537380 w 2378076"/>
              <a:gd name="connsiteY347" fmla="*/ 239230 h 902582"/>
              <a:gd name="connsiteX348" fmla="*/ 1551345 w 2378076"/>
              <a:gd name="connsiteY348" fmla="*/ 213825 h 902582"/>
              <a:gd name="connsiteX349" fmla="*/ 1554138 w 2378076"/>
              <a:gd name="connsiteY349" fmla="*/ 213825 h 902582"/>
              <a:gd name="connsiteX350" fmla="*/ 1621170 w 2378076"/>
              <a:gd name="connsiteY350" fmla="*/ 230762 h 902582"/>
              <a:gd name="connsiteX351" fmla="*/ 1640722 w 2378076"/>
              <a:gd name="connsiteY351" fmla="*/ 208180 h 902582"/>
              <a:gd name="connsiteX352" fmla="*/ 1604412 w 2378076"/>
              <a:gd name="connsiteY352" fmla="*/ 146079 h 902582"/>
              <a:gd name="connsiteX353" fmla="*/ 1604412 w 2378076"/>
              <a:gd name="connsiteY353" fmla="*/ 143256 h 902582"/>
              <a:gd name="connsiteX354" fmla="*/ 1626756 w 2378076"/>
              <a:gd name="connsiteY354" fmla="*/ 123496 h 902582"/>
              <a:gd name="connsiteX355" fmla="*/ 1626756 w 2378076"/>
              <a:gd name="connsiteY355" fmla="*/ 120674 h 902582"/>
              <a:gd name="connsiteX356" fmla="*/ 1629549 w 2378076"/>
              <a:gd name="connsiteY356" fmla="*/ 120674 h 902582"/>
              <a:gd name="connsiteX357" fmla="*/ 1688203 w 2378076"/>
              <a:gd name="connsiteY357" fmla="*/ 157370 h 902582"/>
              <a:gd name="connsiteX358" fmla="*/ 1710547 w 2378076"/>
              <a:gd name="connsiteY358" fmla="*/ 140433 h 902582"/>
              <a:gd name="connsiteX359" fmla="*/ 1693789 w 2378076"/>
              <a:gd name="connsiteY359" fmla="*/ 72686 h 902582"/>
              <a:gd name="connsiteX360" fmla="*/ 1693789 w 2378076"/>
              <a:gd name="connsiteY360" fmla="*/ 69864 h 902582"/>
              <a:gd name="connsiteX361" fmla="*/ 1718926 w 2378076"/>
              <a:gd name="connsiteY361" fmla="*/ 52927 h 902582"/>
              <a:gd name="connsiteX362" fmla="*/ 1721719 w 2378076"/>
              <a:gd name="connsiteY362" fmla="*/ 52927 h 902582"/>
              <a:gd name="connsiteX363" fmla="*/ 1721719 w 2378076"/>
              <a:gd name="connsiteY363" fmla="*/ 55750 h 902582"/>
              <a:gd name="connsiteX364" fmla="*/ 1771993 w 2378076"/>
              <a:gd name="connsiteY364" fmla="*/ 103737 h 902582"/>
              <a:gd name="connsiteX365" fmla="*/ 1799923 w 2378076"/>
              <a:gd name="connsiteY365" fmla="*/ 92446 h 902582"/>
              <a:gd name="connsiteX366" fmla="*/ 1794337 w 2378076"/>
              <a:gd name="connsiteY366" fmla="*/ 55750 h 902582"/>
              <a:gd name="connsiteX367" fmla="*/ 1799923 w 2378076"/>
              <a:gd name="connsiteY367" fmla="*/ 21876 h 902582"/>
              <a:gd name="connsiteX368" fmla="*/ 1799923 w 2378076"/>
              <a:gd name="connsiteY368" fmla="*/ 19054 h 902582"/>
              <a:gd name="connsiteX369" fmla="*/ 1827853 w 2378076"/>
              <a:gd name="connsiteY369" fmla="*/ 13408 h 902582"/>
              <a:gd name="connsiteX370" fmla="*/ 1830646 w 2378076"/>
              <a:gd name="connsiteY370" fmla="*/ 10585 h 902582"/>
              <a:gd name="connsiteX371" fmla="*/ 1830646 w 2378076"/>
              <a:gd name="connsiteY371" fmla="*/ 13408 h 902582"/>
              <a:gd name="connsiteX372" fmla="*/ 1866955 w 2378076"/>
              <a:gd name="connsiteY372" fmla="*/ 75509 h 902582"/>
              <a:gd name="connsiteX373" fmla="*/ 1897678 w 2378076"/>
              <a:gd name="connsiteY373" fmla="*/ 69864 h 902582"/>
              <a:gd name="connsiteX374" fmla="*/ 1914436 w 2378076"/>
              <a:gd name="connsiteY374" fmla="*/ 2117 h 90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Lst>
            <a:rect l="l" t="t" r="r" b="b"/>
            <a:pathLst>
              <a:path w="2378076" h="902582">
                <a:moveTo>
                  <a:pt x="1869753" y="541874"/>
                </a:moveTo>
                <a:cubicBezTo>
                  <a:pt x="1869753" y="541874"/>
                  <a:pt x="1869753" y="541874"/>
                  <a:pt x="1745039" y="604157"/>
                </a:cubicBezTo>
                <a:cubicBezTo>
                  <a:pt x="1742268" y="604157"/>
                  <a:pt x="1736725" y="606988"/>
                  <a:pt x="1736725" y="609819"/>
                </a:cubicBezTo>
                <a:cubicBezTo>
                  <a:pt x="1736725" y="612651"/>
                  <a:pt x="1736725" y="612651"/>
                  <a:pt x="1736725" y="612651"/>
                </a:cubicBezTo>
                <a:cubicBezTo>
                  <a:pt x="1736725" y="615482"/>
                  <a:pt x="1739496" y="618313"/>
                  <a:pt x="1742268" y="621144"/>
                </a:cubicBezTo>
                <a:cubicBezTo>
                  <a:pt x="1783839" y="666440"/>
                  <a:pt x="1825410" y="691920"/>
                  <a:pt x="1886381" y="706075"/>
                </a:cubicBezTo>
                <a:cubicBezTo>
                  <a:pt x="1889152" y="706075"/>
                  <a:pt x="1891924" y="708906"/>
                  <a:pt x="1894695" y="706075"/>
                </a:cubicBezTo>
                <a:cubicBezTo>
                  <a:pt x="1897467" y="703244"/>
                  <a:pt x="1900238" y="700413"/>
                  <a:pt x="1897467" y="691920"/>
                </a:cubicBezTo>
                <a:cubicBezTo>
                  <a:pt x="1897467" y="691920"/>
                  <a:pt x="1897467" y="691920"/>
                  <a:pt x="1889152" y="553198"/>
                </a:cubicBezTo>
                <a:cubicBezTo>
                  <a:pt x="1889152" y="547536"/>
                  <a:pt x="1886381" y="544705"/>
                  <a:pt x="1883610" y="541874"/>
                </a:cubicBezTo>
                <a:cubicBezTo>
                  <a:pt x="1878067" y="539043"/>
                  <a:pt x="1875295" y="539043"/>
                  <a:pt x="1869753" y="541874"/>
                </a:cubicBezTo>
                <a:close/>
                <a:moveTo>
                  <a:pt x="1982115" y="539043"/>
                </a:moveTo>
                <a:cubicBezTo>
                  <a:pt x="1979317" y="541868"/>
                  <a:pt x="1976518" y="547519"/>
                  <a:pt x="1976518" y="550344"/>
                </a:cubicBezTo>
                <a:cubicBezTo>
                  <a:pt x="1976518" y="550344"/>
                  <a:pt x="1976518" y="550344"/>
                  <a:pt x="1965325" y="691605"/>
                </a:cubicBezTo>
                <a:cubicBezTo>
                  <a:pt x="1965325" y="694430"/>
                  <a:pt x="1965325" y="700081"/>
                  <a:pt x="1968123" y="702906"/>
                </a:cubicBezTo>
                <a:cubicBezTo>
                  <a:pt x="1970922" y="705731"/>
                  <a:pt x="1973720" y="705731"/>
                  <a:pt x="1979317" y="702906"/>
                </a:cubicBezTo>
                <a:cubicBezTo>
                  <a:pt x="2038081" y="688780"/>
                  <a:pt x="2082854" y="663353"/>
                  <a:pt x="2124828" y="618149"/>
                </a:cubicBezTo>
                <a:cubicBezTo>
                  <a:pt x="2127627" y="615324"/>
                  <a:pt x="2130425" y="612499"/>
                  <a:pt x="2130425" y="609674"/>
                </a:cubicBezTo>
                <a:cubicBezTo>
                  <a:pt x="2127627" y="606849"/>
                  <a:pt x="2124828" y="604023"/>
                  <a:pt x="2119232" y="601198"/>
                </a:cubicBezTo>
                <a:cubicBezTo>
                  <a:pt x="2119232" y="601198"/>
                  <a:pt x="2119232" y="601198"/>
                  <a:pt x="1996106" y="539043"/>
                </a:cubicBezTo>
                <a:cubicBezTo>
                  <a:pt x="1990510" y="539043"/>
                  <a:pt x="1987711" y="539043"/>
                  <a:pt x="1982115" y="539043"/>
                </a:cubicBezTo>
                <a:close/>
                <a:moveTo>
                  <a:pt x="871538" y="485068"/>
                </a:moveTo>
                <a:lnTo>
                  <a:pt x="814983" y="487862"/>
                </a:lnTo>
                <a:cubicBezTo>
                  <a:pt x="792361" y="490656"/>
                  <a:pt x="781050" y="501832"/>
                  <a:pt x="781050" y="521390"/>
                </a:cubicBezTo>
                <a:cubicBezTo>
                  <a:pt x="781050" y="532566"/>
                  <a:pt x="783878" y="554918"/>
                  <a:pt x="806500" y="554918"/>
                </a:cubicBezTo>
                <a:cubicBezTo>
                  <a:pt x="834777" y="554918"/>
                  <a:pt x="871538" y="543742"/>
                  <a:pt x="871538" y="543742"/>
                </a:cubicBezTo>
                <a:cubicBezTo>
                  <a:pt x="871538" y="485068"/>
                  <a:pt x="871538" y="485068"/>
                  <a:pt x="871538" y="485068"/>
                </a:cubicBezTo>
                <a:close/>
                <a:moveTo>
                  <a:pt x="396876" y="389818"/>
                </a:moveTo>
                <a:cubicBezTo>
                  <a:pt x="355204" y="389818"/>
                  <a:pt x="341313" y="412372"/>
                  <a:pt x="341313" y="471575"/>
                </a:cubicBezTo>
                <a:cubicBezTo>
                  <a:pt x="341313" y="522320"/>
                  <a:pt x="349648" y="553331"/>
                  <a:pt x="396876" y="553331"/>
                </a:cubicBezTo>
                <a:cubicBezTo>
                  <a:pt x="444104" y="553331"/>
                  <a:pt x="452438" y="522320"/>
                  <a:pt x="452438" y="471575"/>
                </a:cubicBezTo>
                <a:cubicBezTo>
                  <a:pt x="452438" y="412372"/>
                  <a:pt x="435769" y="389818"/>
                  <a:pt x="396876" y="389818"/>
                </a:cubicBezTo>
                <a:close/>
                <a:moveTo>
                  <a:pt x="1964442" y="378529"/>
                </a:moveTo>
                <a:cubicBezTo>
                  <a:pt x="1960604" y="379235"/>
                  <a:pt x="1957114" y="381352"/>
                  <a:pt x="1954322" y="385585"/>
                </a:cubicBezTo>
                <a:cubicBezTo>
                  <a:pt x="1948738" y="394052"/>
                  <a:pt x="1951530" y="402518"/>
                  <a:pt x="1957114" y="408163"/>
                </a:cubicBezTo>
                <a:cubicBezTo>
                  <a:pt x="1971073" y="416629"/>
                  <a:pt x="1979448" y="433563"/>
                  <a:pt x="1979448" y="450496"/>
                </a:cubicBezTo>
                <a:cubicBezTo>
                  <a:pt x="1979448" y="475896"/>
                  <a:pt x="1957114" y="498474"/>
                  <a:pt x="1931987" y="498474"/>
                </a:cubicBezTo>
                <a:cubicBezTo>
                  <a:pt x="1906861" y="498474"/>
                  <a:pt x="1884527" y="475896"/>
                  <a:pt x="1884527" y="450496"/>
                </a:cubicBezTo>
                <a:cubicBezTo>
                  <a:pt x="1884527" y="433563"/>
                  <a:pt x="1892902" y="416629"/>
                  <a:pt x="1906861" y="408163"/>
                </a:cubicBezTo>
                <a:cubicBezTo>
                  <a:pt x="1912445" y="402518"/>
                  <a:pt x="1915237" y="394052"/>
                  <a:pt x="1909653" y="385585"/>
                </a:cubicBezTo>
                <a:cubicBezTo>
                  <a:pt x="1904069" y="377118"/>
                  <a:pt x="1895694" y="377118"/>
                  <a:pt x="1887319" y="382763"/>
                </a:cubicBezTo>
                <a:cubicBezTo>
                  <a:pt x="1864984" y="396874"/>
                  <a:pt x="1851025" y="422274"/>
                  <a:pt x="1851025" y="450496"/>
                </a:cubicBezTo>
                <a:cubicBezTo>
                  <a:pt x="1851025" y="492829"/>
                  <a:pt x="1887319" y="529518"/>
                  <a:pt x="1931987" y="529518"/>
                </a:cubicBezTo>
                <a:cubicBezTo>
                  <a:pt x="1976656" y="529518"/>
                  <a:pt x="2012950" y="492829"/>
                  <a:pt x="2012950" y="450496"/>
                </a:cubicBezTo>
                <a:cubicBezTo>
                  <a:pt x="2012950" y="422274"/>
                  <a:pt x="1998991" y="396874"/>
                  <a:pt x="1976656" y="379940"/>
                </a:cubicBezTo>
                <a:cubicBezTo>
                  <a:pt x="1972469" y="378529"/>
                  <a:pt x="1968281" y="377824"/>
                  <a:pt x="1964442" y="378529"/>
                </a:cubicBezTo>
                <a:close/>
                <a:moveTo>
                  <a:pt x="2166711" y="358068"/>
                </a:moveTo>
                <a:cubicBezTo>
                  <a:pt x="2163905" y="358068"/>
                  <a:pt x="2158292" y="358068"/>
                  <a:pt x="2155485" y="360888"/>
                </a:cubicBezTo>
                <a:cubicBezTo>
                  <a:pt x="2155485" y="360888"/>
                  <a:pt x="2155485" y="360888"/>
                  <a:pt x="2040419" y="439837"/>
                </a:cubicBezTo>
                <a:cubicBezTo>
                  <a:pt x="2034806" y="442656"/>
                  <a:pt x="2032000" y="448295"/>
                  <a:pt x="2032000" y="451115"/>
                </a:cubicBezTo>
                <a:cubicBezTo>
                  <a:pt x="2032000" y="456754"/>
                  <a:pt x="2034806" y="459574"/>
                  <a:pt x="2040419" y="462393"/>
                </a:cubicBezTo>
                <a:cubicBezTo>
                  <a:pt x="2040419" y="462393"/>
                  <a:pt x="2040419" y="462393"/>
                  <a:pt x="2155485" y="541342"/>
                </a:cubicBezTo>
                <a:cubicBezTo>
                  <a:pt x="2158292" y="544162"/>
                  <a:pt x="2161098" y="546981"/>
                  <a:pt x="2166711" y="544162"/>
                </a:cubicBezTo>
                <a:cubicBezTo>
                  <a:pt x="2169518" y="544162"/>
                  <a:pt x="2169518" y="541342"/>
                  <a:pt x="2172324" y="535703"/>
                </a:cubicBezTo>
                <a:cubicBezTo>
                  <a:pt x="2189163" y="476491"/>
                  <a:pt x="2189163" y="425739"/>
                  <a:pt x="2172324" y="366527"/>
                </a:cubicBezTo>
                <a:cubicBezTo>
                  <a:pt x="2172324" y="363707"/>
                  <a:pt x="2169518" y="358068"/>
                  <a:pt x="2166711" y="358068"/>
                </a:cubicBezTo>
                <a:close/>
                <a:moveTo>
                  <a:pt x="1697038" y="358068"/>
                </a:moveTo>
                <a:cubicBezTo>
                  <a:pt x="1694260" y="360888"/>
                  <a:pt x="1691482" y="363707"/>
                  <a:pt x="1691482" y="366527"/>
                </a:cubicBezTo>
                <a:cubicBezTo>
                  <a:pt x="1674813" y="428558"/>
                  <a:pt x="1674813" y="476491"/>
                  <a:pt x="1691482" y="535703"/>
                </a:cubicBezTo>
                <a:cubicBezTo>
                  <a:pt x="1691482" y="541342"/>
                  <a:pt x="1694260" y="544162"/>
                  <a:pt x="1697038" y="544162"/>
                </a:cubicBezTo>
                <a:cubicBezTo>
                  <a:pt x="1699816" y="546981"/>
                  <a:pt x="1702594" y="544162"/>
                  <a:pt x="1708151" y="541342"/>
                </a:cubicBezTo>
                <a:lnTo>
                  <a:pt x="1822054" y="462393"/>
                </a:lnTo>
                <a:cubicBezTo>
                  <a:pt x="1827610" y="459574"/>
                  <a:pt x="1830388" y="456754"/>
                  <a:pt x="1830388" y="451115"/>
                </a:cubicBezTo>
                <a:cubicBezTo>
                  <a:pt x="1830388" y="448295"/>
                  <a:pt x="1827610" y="442656"/>
                  <a:pt x="1822054" y="439837"/>
                </a:cubicBezTo>
                <a:cubicBezTo>
                  <a:pt x="1822054" y="439837"/>
                  <a:pt x="1822054" y="439837"/>
                  <a:pt x="1708151" y="363707"/>
                </a:cubicBezTo>
                <a:cubicBezTo>
                  <a:pt x="1705372" y="360888"/>
                  <a:pt x="1702594" y="358068"/>
                  <a:pt x="1697038" y="358068"/>
                </a:cubicBezTo>
                <a:close/>
                <a:moveTo>
                  <a:pt x="1170028" y="343781"/>
                </a:moveTo>
                <a:cubicBezTo>
                  <a:pt x="1170028" y="343781"/>
                  <a:pt x="1170028" y="343781"/>
                  <a:pt x="1206276" y="343781"/>
                </a:cubicBezTo>
                <a:cubicBezTo>
                  <a:pt x="1211853" y="343781"/>
                  <a:pt x="1214641" y="346602"/>
                  <a:pt x="1214641" y="349423"/>
                </a:cubicBezTo>
                <a:cubicBezTo>
                  <a:pt x="1214641" y="349423"/>
                  <a:pt x="1214641" y="349423"/>
                  <a:pt x="1267619" y="541235"/>
                </a:cubicBezTo>
                <a:cubicBezTo>
                  <a:pt x="1267619" y="541235"/>
                  <a:pt x="1267619" y="541235"/>
                  <a:pt x="1270407" y="541235"/>
                </a:cubicBezTo>
                <a:cubicBezTo>
                  <a:pt x="1270407" y="541235"/>
                  <a:pt x="1270407" y="541235"/>
                  <a:pt x="1320597" y="349423"/>
                </a:cubicBezTo>
                <a:cubicBezTo>
                  <a:pt x="1320597" y="346602"/>
                  <a:pt x="1326173" y="343781"/>
                  <a:pt x="1328962" y="343781"/>
                </a:cubicBezTo>
                <a:cubicBezTo>
                  <a:pt x="1328962" y="343781"/>
                  <a:pt x="1328962" y="343781"/>
                  <a:pt x="1367998" y="343781"/>
                </a:cubicBezTo>
                <a:cubicBezTo>
                  <a:pt x="1370786" y="343781"/>
                  <a:pt x="1373575" y="343781"/>
                  <a:pt x="1373575" y="346602"/>
                </a:cubicBezTo>
                <a:cubicBezTo>
                  <a:pt x="1376363" y="349423"/>
                  <a:pt x="1376363" y="352244"/>
                  <a:pt x="1376363" y="355064"/>
                </a:cubicBezTo>
                <a:cubicBezTo>
                  <a:pt x="1376363" y="355064"/>
                  <a:pt x="1376363" y="355064"/>
                  <a:pt x="1370786" y="383272"/>
                </a:cubicBezTo>
                <a:cubicBezTo>
                  <a:pt x="1365210" y="397376"/>
                  <a:pt x="1359633" y="417121"/>
                  <a:pt x="1354057" y="439687"/>
                </a:cubicBezTo>
                <a:cubicBezTo>
                  <a:pt x="1342903" y="490461"/>
                  <a:pt x="1323385" y="560980"/>
                  <a:pt x="1309444" y="614575"/>
                </a:cubicBezTo>
                <a:cubicBezTo>
                  <a:pt x="1298290" y="662528"/>
                  <a:pt x="1273196" y="685094"/>
                  <a:pt x="1236948" y="685094"/>
                </a:cubicBezTo>
                <a:cubicBezTo>
                  <a:pt x="1234159" y="685094"/>
                  <a:pt x="1234159" y="685094"/>
                  <a:pt x="1234159" y="685094"/>
                </a:cubicBezTo>
                <a:cubicBezTo>
                  <a:pt x="1211853" y="685094"/>
                  <a:pt x="1183970" y="682273"/>
                  <a:pt x="1170028" y="676632"/>
                </a:cubicBezTo>
                <a:cubicBezTo>
                  <a:pt x="1164452" y="676632"/>
                  <a:pt x="1161663" y="673811"/>
                  <a:pt x="1161663" y="668170"/>
                </a:cubicBezTo>
                <a:cubicBezTo>
                  <a:pt x="1161663" y="668170"/>
                  <a:pt x="1161663" y="668170"/>
                  <a:pt x="1161663" y="642783"/>
                </a:cubicBezTo>
                <a:cubicBezTo>
                  <a:pt x="1161663" y="639962"/>
                  <a:pt x="1161663" y="637141"/>
                  <a:pt x="1164452" y="637141"/>
                </a:cubicBezTo>
                <a:cubicBezTo>
                  <a:pt x="1167240" y="634320"/>
                  <a:pt x="1170028" y="631500"/>
                  <a:pt x="1172817" y="634320"/>
                </a:cubicBezTo>
                <a:cubicBezTo>
                  <a:pt x="1172817" y="634320"/>
                  <a:pt x="1172817" y="634320"/>
                  <a:pt x="1220218" y="637141"/>
                </a:cubicBezTo>
                <a:cubicBezTo>
                  <a:pt x="1248101" y="637141"/>
                  <a:pt x="1250889" y="620217"/>
                  <a:pt x="1253677" y="611754"/>
                </a:cubicBezTo>
                <a:cubicBezTo>
                  <a:pt x="1253677" y="611754"/>
                  <a:pt x="1253677" y="611754"/>
                  <a:pt x="1253677" y="608933"/>
                </a:cubicBezTo>
                <a:cubicBezTo>
                  <a:pt x="1256466" y="606113"/>
                  <a:pt x="1256466" y="603292"/>
                  <a:pt x="1259254" y="597650"/>
                </a:cubicBezTo>
                <a:cubicBezTo>
                  <a:pt x="1259254" y="597650"/>
                  <a:pt x="1259254" y="597650"/>
                  <a:pt x="1248101" y="597650"/>
                </a:cubicBezTo>
                <a:cubicBezTo>
                  <a:pt x="1228583" y="597650"/>
                  <a:pt x="1217429" y="580726"/>
                  <a:pt x="1214641" y="569443"/>
                </a:cubicBezTo>
                <a:cubicBezTo>
                  <a:pt x="1214641" y="569443"/>
                  <a:pt x="1214641" y="569443"/>
                  <a:pt x="1158875" y="355064"/>
                </a:cubicBezTo>
                <a:cubicBezTo>
                  <a:pt x="1158875" y="352244"/>
                  <a:pt x="1158875" y="349423"/>
                  <a:pt x="1161663" y="346602"/>
                </a:cubicBezTo>
                <a:cubicBezTo>
                  <a:pt x="1164452" y="343781"/>
                  <a:pt x="1167240" y="343781"/>
                  <a:pt x="1170028" y="343781"/>
                </a:cubicBezTo>
                <a:close/>
                <a:moveTo>
                  <a:pt x="1116013" y="340606"/>
                </a:moveTo>
                <a:cubicBezTo>
                  <a:pt x="1118791" y="340606"/>
                  <a:pt x="1121569" y="340606"/>
                  <a:pt x="1124347" y="343432"/>
                </a:cubicBezTo>
                <a:cubicBezTo>
                  <a:pt x="1127125" y="343432"/>
                  <a:pt x="1127125" y="346258"/>
                  <a:pt x="1127125" y="349085"/>
                </a:cubicBezTo>
                <a:cubicBezTo>
                  <a:pt x="1127125" y="349085"/>
                  <a:pt x="1127125" y="349085"/>
                  <a:pt x="1127125" y="385824"/>
                </a:cubicBezTo>
                <a:cubicBezTo>
                  <a:pt x="1127125" y="388650"/>
                  <a:pt x="1124347" y="394302"/>
                  <a:pt x="1118791" y="394302"/>
                </a:cubicBezTo>
                <a:cubicBezTo>
                  <a:pt x="1085453" y="397128"/>
                  <a:pt x="1060450" y="416911"/>
                  <a:pt x="1049337" y="425389"/>
                </a:cubicBezTo>
                <a:cubicBezTo>
                  <a:pt x="1049337" y="425389"/>
                  <a:pt x="1049337" y="425389"/>
                  <a:pt x="1049337" y="589303"/>
                </a:cubicBezTo>
                <a:cubicBezTo>
                  <a:pt x="1049337" y="594955"/>
                  <a:pt x="1046559" y="597781"/>
                  <a:pt x="1041003" y="597781"/>
                </a:cubicBezTo>
                <a:cubicBezTo>
                  <a:pt x="1041003" y="597781"/>
                  <a:pt x="1041003" y="597781"/>
                  <a:pt x="1002109" y="597781"/>
                </a:cubicBezTo>
                <a:cubicBezTo>
                  <a:pt x="996553" y="597781"/>
                  <a:pt x="993775" y="594955"/>
                  <a:pt x="993775" y="589303"/>
                </a:cubicBezTo>
                <a:cubicBezTo>
                  <a:pt x="993775" y="589303"/>
                  <a:pt x="993775" y="589303"/>
                  <a:pt x="993775" y="351911"/>
                </a:cubicBezTo>
                <a:cubicBezTo>
                  <a:pt x="993775" y="346258"/>
                  <a:pt x="996553" y="343432"/>
                  <a:pt x="1002109" y="343432"/>
                </a:cubicBezTo>
                <a:cubicBezTo>
                  <a:pt x="1002109" y="343432"/>
                  <a:pt x="1002109" y="343432"/>
                  <a:pt x="1041003" y="343432"/>
                </a:cubicBezTo>
                <a:cubicBezTo>
                  <a:pt x="1046559" y="343432"/>
                  <a:pt x="1049337" y="346258"/>
                  <a:pt x="1049337" y="351911"/>
                </a:cubicBezTo>
                <a:cubicBezTo>
                  <a:pt x="1049337" y="351911"/>
                  <a:pt x="1049337" y="351911"/>
                  <a:pt x="1049337" y="368867"/>
                </a:cubicBezTo>
                <a:cubicBezTo>
                  <a:pt x="1066006" y="357563"/>
                  <a:pt x="1091009" y="340606"/>
                  <a:pt x="1116013" y="340606"/>
                </a:cubicBezTo>
                <a:close/>
                <a:moveTo>
                  <a:pt x="843157" y="335843"/>
                </a:moveTo>
                <a:cubicBezTo>
                  <a:pt x="902173" y="335843"/>
                  <a:pt x="930276" y="364084"/>
                  <a:pt x="930276" y="423390"/>
                </a:cubicBezTo>
                <a:cubicBezTo>
                  <a:pt x="930276" y="592835"/>
                  <a:pt x="930276" y="592835"/>
                  <a:pt x="930276" y="592835"/>
                </a:cubicBezTo>
                <a:cubicBezTo>
                  <a:pt x="930276" y="595659"/>
                  <a:pt x="927466" y="598483"/>
                  <a:pt x="927466" y="601307"/>
                </a:cubicBezTo>
                <a:cubicBezTo>
                  <a:pt x="924656" y="604131"/>
                  <a:pt x="921845" y="604131"/>
                  <a:pt x="919035" y="604131"/>
                </a:cubicBezTo>
                <a:cubicBezTo>
                  <a:pt x="899363" y="601307"/>
                  <a:pt x="890932" y="595659"/>
                  <a:pt x="879691" y="587187"/>
                </a:cubicBezTo>
                <a:cubicBezTo>
                  <a:pt x="879691" y="587187"/>
                  <a:pt x="837536" y="604131"/>
                  <a:pt x="798192" y="604131"/>
                </a:cubicBezTo>
                <a:cubicBezTo>
                  <a:pt x="750416" y="604131"/>
                  <a:pt x="722313" y="575890"/>
                  <a:pt x="722313" y="522233"/>
                </a:cubicBezTo>
                <a:cubicBezTo>
                  <a:pt x="722313" y="471399"/>
                  <a:pt x="747606" y="448807"/>
                  <a:pt x="809433" y="445983"/>
                </a:cubicBezTo>
                <a:cubicBezTo>
                  <a:pt x="871260" y="440334"/>
                  <a:pt x="871260" y="440334"/>
                  <a:pt x="871260" y="440334"/>
                </a:cubicBezTo>
                <a:cubicBezTo>
                  <a:pt x="871260" y="423390"/>
                  <a:pt x="871260" y="423390"/>
                  <a:pt x="871260" y="423390"/>
                </a:cubicBezTo>
                <a:cubicBezTo>
                  <a:pt x="871260" y="403621"/>
                  <a:pt x="860018" y="392325"/>
                  <a:pt x="840346" y="392325"/>
                </a:cubicBezTo>
                <a:cubicBezTo>
                  <a:pt x="812243" y="392325"/>
                  <a:pt x="772899" y="397973"/>
                  <a:pt x="750416" y="397973"/>
                </a:cubicBezTo>
                <a:cubicBezTo>
                  <a:pt x="747606" y="397973"/>
                  <a:pt x="747606" y="397973"/>
                  <a:pt x="744796" y="395149"/>
                </a:cubicBezTo>
                <a:cubicBezTo>
                  <a:pt x="741985" y="395149"/>
                  <a:pt x="741985" y="392325"/>
                  <a:pt x="741985" y="389501"/>
                </a:cubicBezTo>
                <a:cubicBezTo>
                  <a:pt x="739175" y="355612"/>
                  <a:pt x="739175" y="355612"/>
                  <a:pt x="739175" y="355612"/>
                </a:cubicBezTo>
                <a:cubicBezTo>
                  <a:pt x="739175" y="352788"/>
                  <a:pt x="741985" y="347140"/>
                  <a:pt x="747606" y="347140"/>
                </a:cubicBezTo>
                <a:cubicBezTo>
                  <a:pt x="767278" y="344316"/>
                  <a:pt x="815054" y="335843"/>
                  <a:pt x="843157" y="335843"/>
                </a:cubicBezTo>
                <a:close/>
                <a:moveTo>
                  <a:pt x="396875" y="335843"/>
                </a:moveTo>
                <a:cubicBezTo>
                  <a:pt x="460001" y="335843"/>
                  <a:pt x="511175" y="395901"/>
                  <a:pt x="511175" y="469987"/>
                </a:cubicBezTo>
                <a:cubicBezTo>
                  <a:pt x="511175" y="544073"/>
                  <a:pt x="460001" y="604131"/>
                  <a:pt x="396875" y="604131"/>
                </a:cubicBezTo>
                <a:cubicBezTo>
                  <a:pt x="333749" y="604131"/>
                  <a:pt x="282575" y="544073"/>
                  <a:pt x="282575" y="469987"/>
                </a:cubicBezTo>
                <a:cubicBezTo>
                  <a:pt x="282575" y="395901"/>
                  <a:pt x="333749" y="335843"/>
                  <a:pt x="396875" y="335843"/>
                </a:cubicBezTo>
                <a:close/>
                <a:moveTo>
                  <a:pt x="103585" y="300918"/>
                </a:moveTo>
                <a:cubicBezTo>
                  <a:pt x="81360" y="300918"/>
                  <a:pt x="67470" y="300918"/>
                  <a:pt x="61913" y="303759"/>
                </a:cubicBezTo>
                <a:cubicBezTo>
                  <a:pt x="61913" y="406027"/>
                  <a:pt x="61913" y="406027"/>
                  <a:pt x="61913" y="406027"/>
                </a:cubicBezTo>
                <a:cubicBezTo>
                  <a:pt x="73026" y="406027"/>
                  <a:pt x="92473" y="408868"/>
                  <a:pt x="123032" y="406027"/>
                </a:cubicBezTo>
                <a:cubicBezTo>
                  <a:pt x="159148" y="406027"/>
                  <a:pt x="184151" y="386142"/>
                  <a:pt x="184151" y="354893"/>
                </a:cubicBezTo>
                <a:cubicBezTo>
                  <a:pt x="184151" y="329326"/>
                  <a:pt x="167482" y="300918"/>
                  <a:pt x="125810" y="300918"/>
                </a:cubicBezTo>
                <a:cubicBezTo>
                  <a:pt x="103585" y="300918"/>
                  <a:pt x="103585" y="300918"/>
                  <a:pt x="103585" y="300918"/>
                </a:cubicBezTo>
                <a:close/>
                <a:moveTo>
                  <a:pt x="614557" y="285043"/>
                </a:moveTo>
                <a:cubicBezTo>
                  <a:pt x="617342" y="285043"/>
                  <a:pt x="620127" y="285043"/>
                  <a:pt x="622912" y="285043"/>
                </a:cubicBezTo>
                <a:cubicBezTo>
                  <a:pt x="622912" y="287870"/>
                  <a:pt x="625698" y="290697"/>
                  <a:pt x="625698" y="293524"/>
                </a:cubicBezTo>
                <a:cubicBezTo>
                  <a:pt x="625698" y="344407"/>
                  <a:pt x="625698" y="344407"/>
                  <a:pt x="625698" y="344407"/>
                </a:cubicBezTo>
                <a:cubicBezTo>
                  <a:pt x="684184" y="344407"/>
                  <a:pt x="684184" y="344407"/>
                  <a:pt x="684184" y="344407"/>
                </a:cubicBezTo>
                <a:cubicBezTo>
                  <a:pt x="689755" y="344407"/>
                  <a:pt x="692540" y="347234"/>
                  <a:pt x="692540" y="352888"/>
                </a:cubicBezTo>
                <a:cubicBezTo>
                  <a:pt x="692540" y="386811"/>
                  <a:pt x="692540" y="386811"/>
                  <a:pt x="692540" y="386811"/>
                </a:cubicBezTo>
                <a:cubicBezTo>
                  <a:pt x="692540" y="392464"/>
                  <a:pt x="689755" y="395291"/>
                  <a:pt x="684184" y="395291"/>
                </a:cubicBezTo>
                <a:cubicBezTo>
                  <a:pt x="625698" y="395291"/>
                  <a:pt x="625698" y="395291"/>
                  <a:pt x="625698" y="395291"/>
                </a:cubicBezTo>
                <a:cubicBezTo>
                  <a:pt x="625698" y="499885"/>
                  <a:pt x="625698" y="499885"/>
                  <a:pt x="625698" y="499885"/>
                </a:cubicBezTo>
                <a:cubicBezTo>
                  <a:pt x="625698" y="536635"/>
                  <a:pt x="625698" y="550769"/>
                  <a:pt x="650763" y="550769"/>
                </a:cubicBezTo>
                <a:cubicBezTo>
                  <a:pt x="661904" y="550769"/>
                  <a:pt x="675829" y="547942"/>
                  <a:pt x="684184" y="547942"/>
                </a:cubicBezTo>
                <a:cubicBezTo>
                  <a:pt x="689755" y="547942"/>
                  <a:pt x="692540" y="553596"/>
                  <a:pt x="692540" y="559249"/>
                </a:cubicBezTo>
                <a:cubicBezTo>
                  <a:pt x="695325" y="590345"/>
                  <a:pt x="695325" y="590345"/>
                  <a:pt x="695325" y="590345"/>
                </a:cubicBezTo>
                <a:cubicBezTo>
                  <a:pt x="695325" y="595999"/>
                  <a:pt x="692540" y="598826"/>
                  <a:pt x="686969" y="601652"/>
                </a:cubicBezTo>
                <a:cubicBezTo>
                  <a:pt x="673044" y="601652"/>
                  <a:pt x="656334" y="607306"/>
                  <a:pt x="642408" y="607306"/>
                </a:cubicBezTo>
                <a:cubicBezTo>
                  <a:pt x="586706" y="607306"/>
                  <a:pt x="567211" y="584691"/>
                  <a:pt x="567211" y="508366"/>
                </a:cubicBezTo>
                <a:cubicBezTo>
                  <a:pt x="567211" y="395291"/>
                  <a:pt x="567211" y="395291"/>
                  <a:pt x="567211" y="395291"/>
                </a:cubicBezTo>
                <a:cubicBezTo>
                  <a:pt x="544930" y="395291"/>
                  <a:pt x="544930" y="395291"/>
                  <a:pt x="544930" y="395291"/>
                </a:cubicBezTo>
                <a:cubicBezTo>
                  <a:pt x="539360" y="395291"/>
                  <a:pt x="536575" y="392464"/>
                  <a:pt x="536575" y="386811"/>
                </a:cubicBezTo>
                <a:cubicBezTo>
                  <a:pt x="536575" y="352888"/>
                  <a:pt x="536575" y="352888"/>
                  <a:pt x="536575" y="352888"/>
                </a:cubicBezTo>
                <a:cubicBezTo>
                  <a:pt x="536575" y="347234"/>
                  <a:pt x="539360" y="344407"/>
                  <a:pt x="544930" y="344407"/>
                </a:cubicBezTo>
                <a:cubicBezTo>
                  <a:pt x="567211" y="344407"/>
                  <a:pt x="567211" y="344407"/>
                  <a:pt x="567211" y="344407"/>
                </a:cubicBezTo>
                <a:cubicBezTo>
                  <a:pt x="567211" y="302004"/>
                  <a:pt x="567211" y="302004"/>
                  <a:pt x="567211" y="302004"/>
                </a:cubicBezTo>
                <a:cubicBezTo>
                  <a:pt x="567211" y="299178"/>
                  <a:pt x="569996" y="296351"/>
                  <a:pt x="575566" y="293524"/>
                </a:cubicBezTo>
                <a:cubicBezTo>
                  <a:pt x="614557" y="285043"/>
                  <a:pt x="614557" y="285043"/>
                  <a:pt x="614557" y="285043"/>
                </a:cubicBezTo>
                <a:close/>
                <a:moveTo>
                  <a:pt x="117618" y="245356"/>
                </a:moveTo>
                <a:cubicBezTo>
                  <a:pt x="123219" y="245356"/>
                  <a:pt x="126019" y="245356"/>
                  <a:pt x="126019" y="245356"/>
                </a:cubicBezTo>
                <a:cubicBezTo>
                  <a:pt x="224034" y="245356"/>
                  <a:pt x="246438" y="304564"/>
                  <a:pt x="246438" y="352493"/>
                </a:cubicBezTo>
                <a:cubicBezTo>
                  <a:pt x="246438" y="394784"/>
                  <a:pt x="226835" y="425798"/>
                  <a:pt x="184828" y="445534"/>
                </a:cubicBezTo>
                <a:lnTo>
                  <a:pt x="249238" y="586504"/>
                </a:lnTo>
                <a:cubicBezTo>
                  <a:pt x="249238" y="589323"/>
                  <a:pt x="249238" y="592142"/>
                  <a:pt x="246438" y="594962"/>
                </a:cubicBezTo>
                <a:cubicBezTo>
                  <a:pt x="246438" y="597781"/>
                  <a:pt x="243637" y="597781"/>
                  <a:pt x="238037" y="597781"/>
                </a:cubicBezTo>
                <a:cubicBezTo>
                  <a:pt x="193230" y="597781"/>
                  <a:pt x="193230" y="597781"/>
                  <a:pt x="193230" y="597781"/>
                </a:cubicBezTo>
                <a:cubicBezTo>
                  <a:pt x="190429" y="597781"/>
                  <a:pt x="187629" y="597781"/>
                  <a:pt x="184828" y="592142"/>
                </a:cubicBezTo>
                <a:cubicBezTo>
                  <a:pt x="128820" y="462450"/>
                  <a:pt x="128820" y="462450"/>
                  <a:pt x="128820" y="462450"/>
                </a:cubicBezTo>
                <a:cubicBezTo>
                  <a:pt x="98015" y="462450"/>
                  <a:pt x="72811" y="459631"/>
                  <a:pt x="61610" y="459631"/>
                </a:cubicBezTo>
                <a:cubicBezTo>
                  <a:pt x="61610" y="589323"/>
                  <a:pt x="61610" y="589323"/>
                  <a:pt x="61610" y="589323"/>
                </a:cubicBezTo>
                <a:cubicBezTo>
                  <a:pt x="61610" y="594962"/>
                  <a:pt x="56009" y="597781"/>
                  <a:pt x="50408" y="597781"/>
                </a:cubicBezTo>
                <a:cubicBezTo>
                  <a:pt x="11202" y="597781"/>
                  <a:pt x="11202" y="597781"/>
                  <a:pt x="11202" y="597781"/>
                </a:cubicBezTo>
                <a:cubicBezTo>
                  <a:pt x="5601" y="597781"/>
                  <a:pt x="0" y="594962"/>
                  <a:pt x="0" y="589323"/>
                </a:cubicBezTo>
                <a:cubicBezTo>
                  <a:pt x="0" y="262273"/>
                  <a:pt x="0" y="262273"/>
                  <a:pt x="0" y="262273"/>
                </a:cubicBezTo>
                <a:cubicBezTo>
                  <a:pt x="0" y="256634"/>
                  <a:pt x="5601" y="250995"/>
                  <a:pt x="8402" y="250995"/>
                </a:cubicBezTo>
                <a:cubicBezTo>
                  <a:pt x="61610" y="245356"/>
                  <a:pt x="103616" y="245356"/>
                  <a:pt x="117618" y="245356"/>
                </a:cubicBezTo>
                <a:close/>
                <a:moveTo>
                  <a:pt x="1968123" y="200530"/>
                </a:moveTo>
                <a:cubicBezTo>
                  <a:pt x="1965325" y="203328"/>
                  <a:pt x="1965325" y="206126"/>
                  <a:pt x="1965325" y="211723"/>
                </a:cubicBezTo>
                <a:cubicBezTo>
                  <a:pt x="1965325" y="211723"/>
                  <a:pt x="1965325" y="211723"/>
                  <a:pt x="1976518" y="348840"/>
                </a:cubicBezTo>
                <a:cubicBezTo>
                  <a:pt x="1976518" y="354436"/>
                  <a:pt x="1979317" y="360033"/>
                  <a:pt x="1982115" y="362831"/>
                </a:cubicBezTo>
                <a:cubicBezTo>
                  <a:pt x="1984913" y="362831"/>
                  <a:pt x="1990510" y="362831"/>
                  <a:pt x="1996106" y="360033"/>
                </a:cubicBezTo>
                <a:cubicBezTo>
                  <a:pt x="1996106" y="360033"/>
                  <a:pt x="1996106" y="360033"/>
                  <a:pt x="2119232" y="301269"/>
                </a:cubicBezTo>
                <a:cubicBezTo>
                  <a:pt x="2124828" y="298470"/>
                  <a:pt x="2127627" y="298470"/>
                  <a:pt x="2130425" y="292874"/>
                </a:cubicBezTo>
                <a:cubicBezTo>
                  <a:pt x="2130425" y="290075"/>
                  <a:pt x="2127627" y="287277"/>
                  <a:pt x="2124828" y="284479"/>
                </a:cubicBezTo>
                <a:cubicBezTo>
                  <a:pt x="2082854" y="239706"/>
                  <a:pt x="2038081" y="214521"/>
                  <a:pt x="1979317" y="200530"/>
                </a:cubicBezTo>
                <a:cubicBezTo>
                  <a:pt x="1976518" y="197731"/>
                  <a:pt x="1970922" y="197731"/>
                  <a:pt x="1968123" y="200530"/>
                </a:cubicBezTo>
                <a:close/>
                <a:moveTo>
                  <a:pt x="1890255" y="199484"/>
                </a:moveTo>
                <a:cubicBezTo>
                  <a:pt x="1888156" y="199835"/>
                  <a:pt x="1886057" y="200536"/>
                  <a:pt x="1884658" y="200536"/>
                </a:cubicBezTo>
                <a:cubicBezTo>
                  <a:pt x="1825894" y="214559"/>
                  <a:pt x="1781121" y="239800"/>
                  <a:pt x="1739147" y="284673"/>
                </a:cubicBezTo>
                <a:cubicBezTo>
                  <a:pt x="1736348" y="287478"/>
                  <a:pt x="1733550" y="290282"/>
                  <a:pt x="1733550" y="293087"/>
                </a:cubicBezTo>
                <a:cubicBezTo>
                  <a:pt x="1736348" y="298696"/>
                  <a:pt x="1739147" y="301501"/>
                  <a:pt x="1744743" y="301501"/>
                </a:cubicBezTo>
                <a:cubicBezTo>
                  <a:pt x="1744743" y="301501"/>
                  <a:pt x="1744743" y="301501"/>
                  <a:pt x="1867869" y="363202"/>
                </a:cubicBezTo>
                <a:cubicBezTo>
                  <a:pt x="1873465" y="366006"/>
                  <a:pt x="1876264" y="366006"/>
                  <a:pt x="1881860" y="363202"/>
                </a:cubicBezTo>
                <a:cubicBezTo>
                  <a:pt x="1884658" y="360397"/>
                  <a:pt x="1887457" y="357592"/>
                  <a:pt x="1887457" y="351983"/>
                </a:cubicBezTo>
                <a:cubicBezTo>
                  <a:pt x="1887457" y="351983"/>
                  <a:pt x="1887457" y="351983"/>
                  <a:pt x="1898650" y="214559"/>
                </a:cubicBezTo>
                <a:cubicBezTo>
                  <a:pt x="1898650" y="206145"/>
                  <a:pt x="1895852" y="203340"/>
                  <a:pt x="1895852" y="200536"/>
                </a:cubicBezTo>
                <a:cubicBezTo>
                  <a:pt x="1894453" y="199134"/>
                  <a:pt x="1892354" y="199134"/>
                  <a:pt x="1890255" y="199484"/>
                </a:cubicBezTo>
                <a:close/>
                <a:moveTo>
                  <a:pt x="1932782" y="151693"/>
                </a:moveTo>
                <a:cubicBezTo>
                  <a:pt x="2095420" y="151693"/>
                  <a:pt x="2227264" y="284959"/>
                  <a:pt x="2227264" y="449350"/>
                </a:cubicBezTo>
                <a:cubicBezTo>
                  <a:pt x="2227264" y="613741"/>
                  <a:pt x="2095420" y="747007"/>
                  <a:pt x="1932782" y="747007"/>
                </a:cubicBezTo>
                <a:cubicBezTo>
                  <a:pt x="1770144" y="747007"/>
                  <a:pt x="1638300" y="613741"/>
                  <a:pt x="1638300" y="449350"/>
                </a:cubicBezTo>
                <a:cubicBezTo>
                  <a:pt x="1638300" y="284959"/>
                  <a:pt x="1770144" y="151693"/>
                  <a:pt x="1932782" y="151693"/>
                </a:cubicBezTo>
                <a:close/>
                <a:moveTo>
                  <a:pt x="1931988" y="108832"/>
                </a:moveTo>
                <a:cubicBezTo>
                  <a:pt x="1746993" y="108832"/>
                  <a:pt x="1597025" y="260577"/>
                  <a:pt x="1597025" y="447764"/>
                </a:cubicBezTo>
                <a:cubicBezTo>
                  <a:pt x="1597025" y="634951"/>
                  <a:pt x="1746993" y="786696"/>
                  <a:pt x="1931988" y="786696"/>
                </a:cubicBezTo>
                <a:cubicBezTo>
                  <a:pt x="2116983" y="786696"/>
                  <a:pt x="2266951" y="634951"/>
                  <a:pt x="2266951" y="447764"/>
                </a:cubicBezTo>
                <a:cubicBezTo>
                  <a:pt x="2266951" y="260577"/>
                  <a:pt x="2116983" y="108832"/>
                  <a:pt x="1931988" y="108832"/>
                </a:cubicBezTo>
                <a:close/>
                <a:moveTo>
                  <a:pt x="1914436" y="2117"/>
                </a:moveTo>
                <a:cubicBezTo>
                  <a:pt x="1914436" y="2117"/>
                  <a:pt x="1914436" y="2117"/>
                  <a:pt x="1917229" y="2117"/>
                </a:cubicBezTo>
                <a:cubicBezTo>
                  <a:pt x="1925608" y="-706"/>
                  <a:pt x="1936781" y="-706"/>
                  <a:pt x="1945160" y="2117"/>
                </a:cubicBezTo>
                <a:cubicBezTo>
                  <a:pt x="1945160" y="2117"/>
                  <a:pt x="1945160" y="2117"/>
                  <a:pt x="1947953" y="2117"/>
                </a:cubicBezTo>
                <a:cubicBezTo>
                  <a:pt x="1959125" y="21876"/>
                  <a:pt x="1964711" y="47281"/>
                  <a:pt x="1964711" y="69864"/>
                </a:cubicBezTo>
                <a:cubicBezTo>
                  <a:pt x="1970297" y="69864"/>
                  <a:pt x="1992641" y="72686"/>
                  <a:pt x="1995434" y="75509"/>
                </a:cubicBezTo>
                <a:cubicBezTo>
                  <a:pt x="2001020" y="50104"/>
                  <a:pt x="2014985" y="27522"/>
                  <a:pt x="2031743" y="13408"/>
                </a:cubicBezTo>
                <a:cubicBezTo>
                  <a:pt x="2042915" y="13408"/>
                  <a:pt x="2054087" y="16231"/>
                  <a:pt x="2059673" y="19054"/>
                </a:cubicBezTo>
                <a:cubicBezTo>
                  <a:pt x="2059673" y="19054"/>
                  <a:pt x="2059673" y="19054"/>
                  <a:pt x="2062466" y="19054"/>
                </a:cubicBezTo>
                <a:cubicBezTo>
                  <a:pt x="2062466" y="19054"/>
                  <a:pt x="2062466" y="19054"/>
                  <a:pt x="2062466" y="21876"/>
                </a:cubicBezTo>
                <a:cubicBezTo>
                  <a:pt x="2065259" y="33168"/>
                  <a:pt x="2068052" y="44459"/>
                  <a:pt x="2068052" y="55750"/>
                </a:cubicBezTo>
                <a:cubicBezTo>
                  <a:pt x="2068052" y="69864"/>
                  <a:pt x="2065259" y="81155"/>
                  <a:pt x="2062466" y="92446"/>
                </a:cubicBezTo>
                <a:cubicBezTo>
                  <a:pt x="2065259" y="95269"/>
                  <a:pt x="2087603" y="103737"/>
                  <a:pt x="2090396" y="103737"/>
                </a:cubicBezTo>
                <a:cubicBezTo>
                  <a:pt x="2104361" y="83977"/>
                  <a:pt x="2121119" y="64218"/>
                  <a:pt x="2140670" y="55750"/>
                </a:cubicBezTo>
                <a:cubicBezTo>
                  <a:pt x="2140670" y="55750"/>
                  <a:pt x="2140670" y="55750"/>
                  <a:pt x="2140670" y="52927"/>
                </a:cubicBezTo>
                <a:cubicBezTo>
                  <a:pt x="2140670" y="52927"/>
                  <a:pt x="2140670" y="52927"/>
                  <a:pt x="2143463" y="55750"/>
                </a:cubicBezTo>
                <a:cubicBezTo>
                  <a:pt x="2149049" y="58573"/>
                  <a:pt x="2160221" y="64218"/>
                  <a:pt x="2168600" y="69864"/>
                </a:cubicBezTo>
                <a:cubicBezTo>
                  <a:pt x="2168600" y="69864"/>
                  <a:pt x="2168600" y="72686"/>
                  <a:pt x="2168600" y="72686"/>
                </a:cubicBezTo>
                <a:cubicBezTo>
                  <a:pt x="2168600" y="95269"/>
                  <a:pt x="2163014" y="117851"/>
                  <a:pt x="2149049" y="140433"/>
                </a:cubicBezTo>
                <a:cubicBezTo>
                  <a:pt x="2151842" y="143256"/>
                  <a:pt x="2171393" y="157370"/>
                  <a:pt x="2174186" y="157370"/>
                </a:cubicBezTo>
                <a:cubicBezTo>
                  <a:pt x="2190944" y="140433"/>
                  <a:pt x="2213288" y="129142"/>
                  <a:pt x="2235633" y="123496"/>
                </a:cubicBezTo>
                <a:cubicBezTo>
                  <a:pt x="2244012" y="129142"/>
                  <a:pt x="2252391" y="137610"/>
                  <a:pt x="2257977" y="143256"/>
                </a:cubicBezTo>
                <a:cubicBezTo>
                  <a:pt x="2257977" y="143256"/>
                  <a:pt x="2257977" y="143256"/>
                  <a:pt x="2257977" y="146079"/>
                </a:cubicBezTo>
                <a:cubicBezTo>
                  <a:pt x="2252391" y="168661"/>
                  <a:pt x="2238425" y="191243"/>
                  <a:pt x="2221667" y="208180"/>
                </a:cubicBezTo>
                <a:cubicBezTo>
                  <a:pt x="2224461" y="211002"/>
                  <a:pt x="2238425" y="230762"/>
                  <a:pt x="2241219" y="230762"/>
                </a:cubicBezTo>
                <a:cubicBezTo>
                  <a:pt x="2260770" y="219471"/>
                  <a:pt x="2285907" y="213825"/>
                  <a:pt x="2308251" y="213825"/>
                </a:cubicBezTo>
                <a:cubicBezTo>
                  <a:pt x="2308251" y="213825"/>
                  <a:pt x="2308251" y="213825"/>
                  <a:pt x="2311044" y="213825"/>
                </a:cubicBezTo>
                <a:cubicBezTo>
                  <a:pt x="2316630" y="222293"/>
                  <a:pt x="2322216" y="233585"/>
                  <a:pt x="2325009" y="239230"/>
                </a:cubicBezTo>
                <a:cubicBezTo>
                  <a:pt x="2325009" y="239230"/>
                  <a:pt x="2325009" y="239230"/>
                  <a:pt x="2325009" y="242053"/>
                </a:cubicBezTo>
                <a:cubicBezTo>
                  <a:pt x="2313837" y="261812"/>
                  <a:pt x="2297079" y="281572"/>
                  <a:pt x="2274735" y="292863"/>
                </a:cubicBezTo>
                <a:cubicBezTo>
                  <a:pt x="2277528" y="295686"/>
                  <a:pt x="2285907" y="318268"/>
                  <a:pt x="2285907" y="321091"/>
                </a:cubicBezTo>
                <a:cubicBezTo>
                  <a:pt x="2311044" y="315445"/>
                  <a:pt x="2336181" y="312622"/>
                  <a:pt x="2355732" y="321091"/>
                </a:cubicBezTo>
                <a:cubicBezTo>
                  <a:pt x="2355732" y="321091"/>
                  <a:pt x="2355732" y="321091"/>
                  <a:pt x="2358525" y="321091"/>
                </a:cubicBezTo>
                <a:cubicBezTo>
                  <a:pt x="2361318" y="329559"/>
                  <a:pt x="2364111" y="340850"/>
                  <a:pt x="2366904" y="349318"/>
                </a:cubicBezTo>
                <a:cubicBezTo>
                  <a:pt x="2366904" y="349318"/>
                  <a:pt x="2366904" y="349318"/>
                  <a:pt x="2366904" y="352141"/>
                </a:cubicBezTo>
                <a:cubicBezTo>
                  <a:pt x="2366904" y="352141"/>
                  <a:pt x="2366904" y="352141"/>
                  <a:pt x="2364111" y="352141"/>
                </a:cubicBezTo>
                <a:cubicBezTo>
                  <a:pt x="2350146" y="369078"/>
                  <a:pt x="2327802" y="380369"/>
                  <a:pt x="2305458" y="388837"/>
                </a:cubicBezTo>
                <a:cubicBezTo>
                  <a:pt x="2305458" y="391660"/>
                  <a:pt x="2308251" y="414242"/>
                  <a:pt x="2308251" y="417065"/>
                </a:cubicBezTo>
                <a:cubicBezTo>
                  <a:pt x="2333388" y="417065"/>
                  <a:pt x="2358525" y="425533"/>
                  <a:pt x="2375283" y="436824"/>
                </a:cubicBezTo>
                <a:cubicBezTo>
                  <a:pt x="2375283" y="436824"/>
                  <a:pt x="2375283" y="436824"/>
                  <a:pt x="2378076" y="436824"/>
                </a:cubicBezTo>
                <a:cubicBezTo>
                  <a:pt x="2378076" y="442470"/>
                  <a:pt x="2378076" y="448115"/>
                  <a:pt x="2378076" y="450938"/>
                </a:cubicBezTo>
                <a:cubicBezTo>
                  <a:pt x="2378076" y="456584"/>
                  <a:pt x="2378076" y="462229"/>
                  <a:pt x="2378076" y="467875"/>
                </a:cubicBezTo>
                <a:cubicBezTo>
                  <a:pt x="2378076" y="467875"/>
                  <a:pt x="2378076" y="467875"/>
                  <a:pt x="2375283" y="467875"/>
                </a:cubicBezTo>
                <a:cubicBezTo>
                  <a:pt x="2358525" y="479166"/>
                  <a:pt x="2333388" y="487634"/>
                  <a:pt x="2308251" y="487634"/>
                </a:cubicBezTo>
                <a:cubicBezTo>
                  <a:pt x="2308251" y="490457"/>
                  <a:pt x="2305458" y="513039"/>
                  <a:pt x="2302665" y="515862"/>
                </a:cubicBezTo>
                <a:cubicBezTo>
                  <a:pt x="2327802" y="524330"/>
                  <a:pt x="2350146" y="535621"/>
                  <a:pt x="2364111" y="552558"/>
                </a:cubicBezTo>
                <a:cubicBezTo>
                  <a:pt x="2364111" y="552558"/>
                  <a:pt x="2364111" y="552558"/>
                  <a:pt x="2364111" y="555381"/>
                </a:cubicBezTo>
                <a:cubicBezTo>
                  <a:pt x="2364111" y="563849"/>
                  <a:pt x="2361318" y="575140"/>
                  <a:pt x="2358525" y="583609"/>
                </a:cubicBezTo>
                <a:cubicBezTo>
                  <a:pt x="2358525" y="583609"/>
                  <a:pt x="2358525" y="583609"/>
                  <a:pt x="2355732" y="583609"/>
                </a:cubicBezTo>
                <a:cubicBezTo>
                  <a:pt x="2333388" y="589254"/>
                  <a:pt x="2308251" y="589254"/>
                  <a:pt x="2285907" y="583609"/>
                </a:cubicBezTo>
                <a:cubicBezTo>
                  <a:pt x="2285907" y="586431"/>
                  <a:pt x="2274735" y="606191"/>
                  <a:pt x="2274735" y="611836"/>
                </a:cubicBezTo>
                <a:cubicBezTo>
                  <a:pt x="2294286" y="623127"/>
                  <a:pt x="2313837" y="642887"/>
                  <a:pt x="2325009" y="659824"/>
                </a:cubicBezTo>
                <a:cubicBezTo>
                  <a:pt x="2325009" y="659824"/>
                  <a:pt x="2325009" y="659824"/>
                  <a:pt x="2325009" y="662646"/>
                </a:cubicBezTo>
                <a:cubicBezTo>
                  <a:pt x="2322216" y="671115"/>
                  <a:pt x="2313837" y="682406"/>
                  <a:pt x="2311044" y="688051"/>
                </a:cubicBezTo>
                <a:cubicBezTo>
                  <a:pt x="2311044" y="688051"/>
                  <a:pt x="2311044" y="688051"/>
                  <a:pt x="2308251" y="690874"/>
                </a:cubicBezTo>
                <a:cubicBezTo>
                  <a:pt x="2285907" y="690874"/>
                  <a:pt x="2260770" y="682406"/>
                  <a:pt x="2238425" y="671115"/>
                </a:cubicBezTo>
                <a:cubicBezTo>
                  <a:pt x="2238425" y="673937"/>
                  <a:pt x="2224461" y="693697"/>
                  <a:pt x="2221667" y="696520"/>
                </a:cubicBezTo>
                <a:cubicBezTo>
                  <a:pt x="2238425" y="713456"/>
                  <a:pt x="2252391" y="736038"/>
                  <a:pt x="2257977" y="758621"/>
                </a:cubicBezTo>
                <a:cubicBezTo>
                  <a:pt x="2257977" y="758621"/>
                  <a:pt x="2257977" y="758621"/>
                  <a:pt x="2255184" y="758621"/>
                </a:cubicBezTo>
                <a:cubicBezTo>
                  <a:pt x="2252391" y="767089"/>
                  <a:pt x="2241219" y="775557"/>
                  <a:pt x="2235633" y="781203"/>
                </a:cubicBezTo>
                <a:cubicBezTo>
                  <a:pt x="2235633" y="781203"/>
                  <a:pt x="2235633" y="781203"/>
                  <a:pt x="2232839" y="781203"/>
                </a:cubicBezTo>
                <a:cubicBezTo>
                  <a:pt x="2213288" y="775557"/>
                  <a:pt x="2190944" y="761443"/>
                  <a:pt x="2171393" y="744507"/>
                </a:cubicBezTo>
                <a:cubicBezTo>
                  <a:pt x="2168600" y="747330"/>
                  <a:pt x="2151842" y="761443"/>
                  <a:pt x="2149049" y="764266"/>
                </a:cubicBezTo>
                <a:cubicBezTo>
                  <a:pt x="2160221" y="784026"/>
                  <a:pt x="2168600" y="809431"/>
                  <a:pt x="2168600" y="829190"/>
                </a:cubicBezTo>
                <a:cubicBezTo>
                  <a:pt x="2168600" y="832013"/>
                  <a:pt x="2168600" y="832013"/>
                  <a:pt x="2168600" y="832013"/>
                </a:cubicBezTo>
                <a:cubicBezTo>
                  <a:pt x="2168600" y="832013"/>
                  <a:pt x="2168600" y="832013"/>
                  <a:pt x="2165807" y="834836"/>
                </a:cubicBezTo>
                <a:cubicBezTo>
                  <a:pt x="2160221" y="840481"/>
                  <a:pt x="2149049" y="846127"/>
                  <a:pt x="2140670" y="848949"/>
                </a:cubicBezTo>
                <a:cubicBezTo>
                  <a:pt x="2121119" y="837658"/>
                  <a:pt x="2101568" y="820722"/>
                  <a:pt x="2090396" y="798140"/>
                </a:cubicBezTo>
                <a:cubicBezTo>
                  <a:pt x="2087603" y="800962"/>
                  <a:pt x="2065259" y="809431"/>
                  <a:pt x="2062466" y="809431"/>
                </a:cubicBezTo>
                <a:cubicBezTo>
                  <a:pt x="2065259" y="820722"/>
                  <a:pt x="2065259" y="834836"/>
                  <a:pt x="2065259" y="846127"/>
                </a:cubicBezTo>
                <a:cubicBezTo>
                  <a:pt x="2065259" y="857418"/>
                  <a:pt x="2065259" y="871532"/>
                  <a:pt x="2062466" y="882823"/>
                </a:cubicBezTo>
                <a:cubicBezTo>
                  <a:pt x="2062466" y="882823"/>
                  <a:pt x="2062466" y="882823"/>
                  <a:pt x="2059673" y="882823"/>
                </a:cubicBezTo>
                <a:cubicBezTo>
                  <a:pt x="2054087" y="885646"/>
                  <a:pt x="2040122" y="888468"/>
                  <a:pt x="2031743" y="891291"/>
                </a:cubicBezTo>
                <a:cubicBezTo>
                  <a:pt x="2014985" y="874354"/>
                  <a:pt x="2001020" y="851772"/>
                  <a:pt x="1995434" y="829190"/>
                </a:cubicBezTo>
                <a:cubicBezTo>
                  <a:pt x="1992641" y="829190"/>
                  <a:pt x="1970297" y="832013"/>
                  <a:pt x="1967504" y="832013"/>
                </a:cubicBezTo>
                <a:cubicBezTo>
                  <a:pt x="1964711" y="857418"/>
                  <a:pt x="1959125" y="882823"/>
                  <a:pt x="1947953" y="902582"/>
                </a:cubicBezTo>
                <a:cubicBezTo>
                  <a:pt x="1947953" y="902582"/>
                  <a:pt x="1947953" y="902582"/>
                  <a:pt x="1945160" y="902582"/>
                </a:cubicBezTo>
                <a:cubicBezTo>
                  <a:pt x="1939574" y="902582"/>
                  <a:pt x="1925608" y="902582"/>
                  <a:pt x="1917229" y="902582"/>
                </a:cubicBezTo>
                <a:cubicBezTo>
                  <a:pt x="1917229" y="902582"/>
                  <a:pt x="1917229" y="902582"/>
                  <a:pt x="1914436" y="902582"/>
                </a:cubicBezTo>
                <a:cubicBezTo>
                  <a:pt x="1903264" y="882823"/>
                  <a:pt x="1897678" y="857418"/>
                  <a:pt x="1897678" y="832013"/>
                </a:cubicBezTo>
                <a:cubicBezTo>
                  <a:pt x="1894885" y="832013"/>
                  <a:pt x="1869748" y="829190"/>
                  <a:pt x="1866955" y="829190"/>
                </a:cubicBezTo>
                <a:cubicBezTo>
                  <a:pt x="1861369" y="851772"/>
                  <a:pt x="1847404" y="874354"/>
                  <a:pt x="1833439" y="891291"/>
                </a:cubicBezTo>
                <a:cubicBezTo>
                  <a:pt x="1833439" y="891291"/>
                  <a:pt x="1833439" y="891291"/>
                  <a:pt x="1830646" y="891291"/>
                </a:cubicBezTo>
                <a:cubicBezTo>
                  <a:pt x="1822267" y="888468"/>
                  <a:pt x="1808302" y="885646"/>
                  <a:pt x="1802716" y="882823"/>
                </a:cubicBezTo>
                <a:cubicBezTo>
                  <a:pt x="1802716" y="882823"/>
                  <a:pt x="1802716" y="882823"/>
                  <a:pt x="1799923" y="882823"/>
                </a:cubicBezTo>
                <a:cubicBezTo>
                  <a:pt x="1799923" y="882823"/>
                  <a:pt x="1799923" y="882823"/>
                  <a:pt x="1799923" y="880000"/>
                </a:cubicBezTo>
                <a:cubicBezTo>
                  <a:pt x="1797130" y="871532"/>
                  <a:pt x="1797130" y="857418"/>
                  <a:pt x="1797130" y="846127"/>
                </a:cubicBezTo>
                <a:cubicBezTo>
                  <a:pt x="1797130" y="834836"/>
                  <a:pt x="1797130" y="820722"/>
                  <a:pt x="1799923" y="809431"/>
                </a:cubicBezTo>
                <a:cubicBezTo>
                  <a:pt x="1797130" y="809431"/>
                  <a:pt x="1777579" y="800962"/>
                  <a:pt x="1774786" y="798140"/>
                </a:cubicBezTo>
                <a:cubicBezTo>
                  <a:pt x="1760821" y="820722"/>
                  <a:pt x="1744063" y="837658"/>
                  <a:pt x="1724512" y="848949"/>
                </a:cubicBezTo>
                <a:cubicBezTo>
                  <a:pt x="1724512" y="848949"/>
                  <a:pt x="1724512" y="848949"/>
                  <a:pt x="1721719" y="851772"/>
                </a:cubicBezTo>
                <a:cubicBezTo>
                  <a:pt x="1721719" y="851772"/>
                  <a:pt x="1721719" y="851772"/>
                  <a:pt x="1721719" y="848949"/>
                </a:cubicBezTo>
                <a:cubicBezTo>
                  <a:pt x="1713340" y="846127"/>
                  <a:pt x="1702168" y="840481"/>
                  <a:pt x="1696582" y="834836"/>
                </a:cubicBezTo>
                <a:cubicBezTo>
                  <a:pt x="1696582" y="834836"/>
                  <a:pt x="1696582" y="832013"/>
                  <a:pt x="1696582" y="832013"/>
                </a:cubicBezTo>
                <a:cubicBezTo>
                  <a:pt x="1696582" y="809431"/>
                  <a:pt x="1702168" y="786848"/>
                  <a:pt x="1713340" y="764266"/>
                </a:cubicBezTo>
                <a:cubicBezTo>
                  <a:pt x="1710547" y="761443"/>
                  <a:pt x="1693789" y="747330"/>
                  <a:pt x="1690996" y="744507"/>
                </a:cubicBezTo>
                <a:cubicBezTo>
                  <a:pt x="1671445" y="764266"/>
                  <a:pt x="1649101" y="775557"/>
                  <a:pt x="1629549" y="781203"/>
                </a:cubicBezTo>
                <a:cubicBezTo>
                  <a:pt x="1629549" y="781203"/>
                  <a:pt x="1629549" y="781203"/>
                  <a:pt x="1626756" y="781203"/>
                </a:cubicBezTo>
                <a:cubicBezTo>
                  <a:pt x="1621170" y="775557"/>
                  <a:pt x="1609998" y="767089"/>
                  <a:pt x="1607205" y="761443"/>
                </a:cubicBezTo>
                <a:cubicBezTo>
                  <a:pt x="1607205" y="761443"/>
                  <a:pt x="1607205" y="761443"/>
                  <a:pt x="1604412" y="758621"/>
                </a:cubicBezTo>
                <a:cubicBezTo>
                  <a:pt x="1609998" y="736038"/>
                  <a:pt x="1623963" y="713456"/>
                  <a:pt x="1640722" y="696520"/>
                </a:cubicBezTo>
                <a:cubicBezTo>
                  <a:pt x="1637929" y="693697"/>
                  <a:pt x="1623963" y="673937"/>
                  <a:pt x="1623963" y="671115"/>
                </a:cubicBezTo>
                <a:cubicBezTo>
                  <a:pt x="1601619" y="685229"/>
                  <a:pt x="1576482" y="690874"/>
                  <a:pt x="1554138" y="690874"/>
                </a:cubicBezTo>
                <a:cubicBezTo>
                  <a:pt x="1548552" y="682406"/>
                  <a:pt x="1540173" y="671115"/>
                  <a:pt x="1537380" y="665469"/>
                </a:cubicBezTo>
                <a:cubicBezTo>
                  <a:pt x="1537380" y="665469"/>
                  <a:pt x="1537380" y="665469"/>
                  <a:pt x="1537380" y="662646"/>
                </a:cubicBezTo>
                <a:cubicBezTo>
                  <a:pt x="1548552" y="642887"/>
                  <a:pt x="1568103" y="623127"/>
                  <a:pt x="1587654" y="611836"/>
                </a:cubicBezTo>
                <a:cubicBezTo>
                  <a:pt x="1587654" y="609014"/>
                  <a:pt x="1576482" y="586431"/>
                  <a:pt x="1576482" y="583609"/>
                </a:cubicBezTo>
                <a:cubicBezTo>
                  <a:pt x="1554138" y="589254"/>
                  <a:pt x="1526208" y="592077"/>
                  <a:pt x="1506657" y="583609"/>
                </a:cubicBezTo>
                <a:cubicBezTo>
                  <a:pt x="1506657" y="583609"/>
                  <a:pt x="1506657" y="583609"/>
                  <a:pt x="1503864" y="583609"/>
                </a:cubicBezTo>
                <a:cubicBezTo>
                  <a:pt x="1501071" y="575140"/>
                  <a:pt x="1498278" y="563849"/>
                  <a:pt x="1495485" y="555381"/>
                </a:cubicBezTo>
                <a:cubicBezTo>
                  <a:pt x="1495485" y="555381"/>
                  <a:pt x="1495485" y="555381"/>
                  <a:pt x="1495485" y="552558"/>
                </a:cubicBezTo>
                <a:cubicBezTo>
                  <a:pt x="1495485" y="552558"/>
                  <a:pt x="1495485" y="552558"/>
                  <a:pt x="1498278" y="552558"/>
                </a:cubicBezTo>
                <a:cubicBezTo>
                  <a:pt x="1512243" y="535621"/>
                  <a:pt x="1534587" y="524330"/>
                  <a:pt x="1559724" y="515862"/>
                </a:cubicBezTo>
                <a:cubicBezTo>
                  <a:pt x="1556931" y="513039"/>
                  <a:pt x="1554138" y="490457"/>
                  <a:pt x="1554138" y="484812"/>
                </a:cubicBezTo>
                <a:cubicBezTo>
                  <a:pt x="1529001" y="484812"/>
                  <a:pt x="1503864" y="479166"/>
                  <a:pt x="1487106" y="467875"/>
                </a:cubicBezTo>
                <a:cubicBezTo>
                  <a:pt x="1487106" y="467875"/>
                  <a:pt x="1487106" y="467875"/>
                  <a:pt x="1484313" y="467875"/>
                </a:cubicBezTo>
                <a:cubicBezTo>
                  <a:pt x="1484313" y="467875"/>
                  <a:pt x="1484313" y="467875"/>
                  <a:pt x="1484313" y="465052"/>
                </a:cubicBezTo>
                <a:cubicBezTo>
                  <a:pt x="1484313" y="462229"/>
                  <a:pt x="1484313" y="456584"/>
                  <a:pt x="1484313" y="450938"/>
                </a:cubicBezTo>
                <a:cubicBezTo>
                  <a:pt x="1484313" y="445293"/>
                  <a:pt x="1484313" y="439647"/>
                  <a:pt x="1484313" y="436824"/>
                </a:cubicBezTo>
                <a:cubicBezTo>
                  <a:pt x="1484313" y="436824"/>
                  <a:pt x="1484313" y="436824"/>
                  <a:pt x="1484313" y="434002"/>
                </a:cubicBezTo>
                <a:cubicBezTo>
                  <a:pt x="1484313" y="434002"/>
                  <a:pt x="1484313" y="434002"/>
                  <a:pt x="1487106" y="434002"/>
                </a:cubicBezTo>
                <a:cubicBezTo>
                  <a:pt x="1503864" y="422710"/>
                  <a:pt x="1529001" y="417065"/>
                  <a:pt x="1554138" y="417065"/>
                </a:cubicBezTo>
                <a:cubicBezTo>
                  <a:pt x="1554138" y="414242"/>
                  <a:pt x="1556931" y="388837"/>
                  <a:pt x="1556931" y="386014"/>
                </a:cubicBezTo>
                <a:cubicBezTo>
                  <a:pt x="1534587" y="380369"/>
                  <a:pt x="1512243" y="366255"/>
                  <a:pt x="1498278" y="352141"/>
                </a:cubicBezTo>
                <a:cubicBezTo>
                  <a:pt x="1498278" y="352141"/>
                  <a:pt x="1498278" y="352141"/>
                  <a:pt x="1495485" y="349318"/>
                </a:cubicBezTo>
                <a:cubicBezTo>
                  <a:pt x="1498278" y="340850"/>
                  <a:pt x="1501071" y="329559"/>
                  <a:pt x="1503864" y="321091"/>
                </a:cubicBezTo>
                <a:cubicBezTo>
                  <a:pt x="1503864" y="321091"/>
                  <a:pt x="1503864" y="321091"/>
                  <a:pt x="1503864" y="318268"/>
                </a:cubicBezTo>
                <a:cubicBezTo>
                  <a:pt x="1503864" y="318268"/>
                  <a:pt x="1503864" y="318268"/>
                  <a:pt x="1506657" y="318268"/>
                </a:cubicBezTo>
                <a:cubicBezTo>
                  <a:pt x="1526208" y="312622"/>
                  <a:pt x="1551345" y="312622"/>
                  <a:pt x="1576482" y="318268"/>
                </a:cubicBezTo>
                <a:cubicBezTo>
                  <a:pt x="1576482" y="315445"/>
                  <a:pt x="1584861" y="295686"/>
                  <a:pt x="1587654" y="292863"/>
                </a:cubicBezTo>
                <a:cubicBezTo>
                  <a:pt x="1565310" y="278749"/>
                  <a:pt x="1548552" y="261812"/>
                  <a:pt x="1537380" y="242053"/>
                </a:cubicBezTo>
                <a:cubicBezTo>
                  <a:pt x="1537380" y="242053"/>
                  <a:pt x="1537380" y="242053"/>
                  <a:pt x="1537380" y="239230"/>
                </a:cubicBezTo>
                <a:cubicBezTo>
                  <a:pt x="1540173" y="230762"/>
                  <a:pt x="1545759" y="219471"/>
                  <a:pt x="1551345" y="213825"/>
                </a:cubicBezTo>
                <a:cubicBezTo>
                  <a:pt x="1551345" y="213825"/>
                  <a:pt x="1551345" y="213825"/>
                  <a:pt x="1554138" y="213825"/>
                </a:cubicBezTo>
                <a:cubicBezTo>
                  <a:pt x="1576482" y="213825"/>
                  <a:pt x="1601619" y="219471"/>
                  <a:pt x="1621170" y="230762"/>
                </a:cubicBezTo>
                <a:cubicBezTo>
                  <a:pt x="1623963" y="227939"/>
                  <a:pt x="1637929" y="208180"/>
                  <a:pt x="1640722" y="208180"/>
                </a:cubicBezTo>
                <a:cubicBezTo>
                  <a:pt x="1623963" y="188420"/>
                  <a:pt x="1609998" y="165838"/>
                  <a:pt x="1604412" y="146079"/>
                </a:cubicBezTo>
                <a:cubicBezTo>
                  <a:pt x="1604412" y="146079"/>
                  <a:pt x="1604412" y="146079"/>
                  <a:pt x="1604412" y="143256"/>
                </a:cubicBezTo>
                <a:cubicBezTo>
                  <a:pt x="1609998" y="134787"/>
                  <a:pt x="1618377" y="126319"/>
                  <a:pt x="1626756" y="123496"/>
                </a:cubicBezTo>
                <a:cubicBezTo>
                  <a:pt x="1626756" y="123496"/>
                  <a:pt x="1626756" y="123496"/>
                  <a:pt x="1626756" y="120674"/>
                </a:cubicBezTo>
                <a:cubicBezTo>
                  <a:pt x="1626756" y="120674"/>
                  <a:pt x="1626756" y="120674"/>
                  <a:pt x="1629549" y="120674"/>
                </a:cubicBezTo>
                <a:cubicBezTo>
                  <a:pt x="1649101" y="126319"/>
                  <a:pt x="1671445" y="140433"/>
                  <a:pt x="1688203" y="157370"/>
                </a:cubicBezTo>
                <a:cubicBezTo>
                  <a:pt x="1690996" y="154547"/>
                  <a:pt x="1707754" y="143256"/>
                  <a:pt x="1710547" y="140433"/>
                </a:cubicBezTo>
                <a:cubicBezTo>
                  <a:pt x="1699375" y="117851"/>
                  <a:pt x="1693789" y="95269"/>
                  <a:pt x="1693789" y="72686"/>
                </a:cubicBezTo>
                <a:cubicBezTo>
                  <a:pt x="1693789" y="72686"/>
                  <a:pt x="1693789" y="69864"/>
                  <a:pt x="1693789" y="69864"/>
                </a:cubicBezTo>
                <a:cubicBezTo>
                  <a:pt x="1702168" y="64218"/>
                  <a:pt x="1710547" y="58573"/>
                  <a:pt x="1718926" y="52927"/>
                </a:cubicBezTo>
                <a:cubicBezTo>
                  <a:pt x="1718926" y="52927"/>
                  <a:pt x="1718926" y="52927"/>
                  <a:pt x="1721719" y="52927"/>
                </a:cubicBezTo>
                <a:cubicBezTo>
                  <a:pt x="1721719" y="52927"/>
                  <a:pt x="1721719" y="52927"/>
                  <a:pt x="1721719" y="55750"/>
                </a:cubicBezTo>
                <a:cubicBezTo>
                  <a:pt x="1741270" y="64218"/>
                  <a:pt x="1758028" y="83977"/>
                  <a:pt x="1771993" y="103737"/>
                </a:cubicBezTo>
                <a:cubicBezTo>
                  <a:pt x="1774786" y="103737"/>
                  <a:pt x="1797130" y="92446"/>
                  <a:pt x="1799923" y="92446"/>
                </a:cubicBezTo>
                <a:cubicBezTo>
                  <a:pt x="1797130" y="81155"/>
                  <a:pt x="1794337" y="69864"/>
                  <a:pt x="1794337" y="55750"/>
                </a:cubicBezTo>
                <a:cubicBezTo>
                  <a:pt x="1794337" y="44459"/>
                  <a:pt x="1797130" y="33168"/>
                  <a:pt x="1799923" y="21876"/>
                </a:cubicBezTo>
                <a:cubicBezTo>
                  <a:pt x="1799923" y="21876"/>
                  <a:pt x="1799923" y="21876"/>
                  <a:pt x="1799923" y="19054"/>
                </a:cubicBezTo>
                <a:cubicBezTo>
                  <a:pt x="1808302" y="16231"/>
                  <a:pt x="1819474" y="13408"/>
                  <a:pt x="1827853" y="13408"/>
                </a:cubicBezTo>
                <a:cubicBezTo>
                  <a:pt x="1827853" y="13408"/>
                  <a:pt x="1827853" y="13408"/>
                  <a:pt x="1830646" y="10585"/>
                </a:cubicBezTo>
                <a:cubicBezTo>
                  <a:pt x="1830646" y="10585"/>
                  <a:pt x="1830646" y="10585"/>
                  <a:pt x="1830646" y="13408"/>
                </a:cubicBezTo>
                <a:cubicBezTo>
                  <a:pt x="1847404" y="27522"/>
                  <a:pt x="1858576" y="50104"/>
                  <a:pt x="1866955" y="75509"/>
                </a:cubicBezTo>
                <a:cubicBezTo>
                  <a:pt x="1869748" y="72686"/>
                  <a:pt x="1892092" y="69864"/>
                  <a:pt x="1897678" y="69864"/>
                </a:cubicBezTo>
                <a:cubicBezTo>
                  <a:pt x="1897678" y="47281"/>
                  <a:pt x="1903264" y="21876"/>
                  <a:pt x="1914436" y="211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nvGrpSpPr>
          <p:cNvPr id="46" name="Group 45">
            <a:extLst>
              <a:ext uri="{FF2B5EF4-FFF2-40B4-BE49-F238E27FC236}">
                <a16:creationId xmlns:a16="http://schemas.microsoft.com/office/drawing/2014/main" id="{246B794E-5CDF-486C-BB16-FB17144FE6EB}"/>
              </a:ext>
            </a:extLst>
          </p:cNvPr>
          <p:cNvGrpSpPr/>
          <p:nvPr userDrawn="1"/>
        </p:nvGrpSpPr>
        <p:grpSpPr>
          <a:xfrm>
            <a:off x="91018" y="6984916"/>
            <a:ext cx="4987750" cy="451900"/>
            <a:chOff x="91018" y="6984916"/>
            <a:chExt cx="4987750" cy="451900"/>
          </a:xfrm>
        </p:grpSpPr>
        <p:grpSp>
          <p:nvGrpSpPr>
            <p:cNvPr id="70" name="Group 69">
              <a:extLst>
                <a:ext uri="{FF2B5EF4-FFF2-40B4-BE49-F238E27FC236}">
                  <a16:creationId xmlns:a16="http://schemas.microsoft.com/office/drawing/2014/main" id="{149BFEB0-AA7C-4113-8CCE-423163CF04E0}"/>
                </a:ext>
              </a:extLst>
            </p:cNvPr>
            <p:cNvGrpSpPr/>
            <p:nvPr userDrawn="1"/>
          </p:nvGrpSpPr>
          <p:grpSpPr>
            <a:xfrm>
              <a:off x="1383401" y="6984916"/>
              <a:ext cx="3695367" cy="430863"/>
              <a:chOff x="1316510" y="6885708"/>
              <a:chExt cx="3695367" cy="430863"/>
            </a:xfrm>
          </p:grpSpPr>
          <p:sp>
            <p:nvSpPr>
              <p:cNvPr id="73" name="Rectangle 72">
                <a:extLst>
                  <a:ext uri="{FF2B5EF4-FFF2-40B4-BE49-F238E27FC236}">
                    <a16:creationId xmlns:a16="http://schemas.microsoft.com/office/drawing/2014/main" id="{0CDA0D59-9C48-4EC6-A43D-6CD41A11367B}"/>
                  </a:ext>
                </a:extLst>
              </p:cNvPr>
              <p:cNvSpPr/>
              <p:nvPr userDrawn="1"/>
            </p:nvSpPr>
            <p:spPr>
              <a:xfrm>
                <a:off x="1316510" y="6885708"/>
                <a:ext cx="893202" cy="2022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lstStyle/>
              <a:p>
                <a:pPr algn="ctr"/>
                <a:r>
                  <a:rPr lang="en-US" sz="700" dirty="0"/>
                  <a:t>Royal Blue</a:t>
                </a:r>
                <a:br>
                  <a:rPr lang="en-US" sz="700" dirty="0"/>
                </a:br>
                <a:r>
                  <a:rPr lang="en-US" sz="600" dirty="0"/>
                  <a:t>R23,G69,B143</a:t>
                </a:r>
                <a:endParaRPr lang="en-US" sz="700" dirty="0"/>
              </a:p>
            </p:txBody>
          </p:sp>
          <p:sp>
            <p:nvSpPr>
              <p:cNvPr id="74" name="Rectangle 73">
                <a:extLst>
                  <a:ext uri="{FF2B5EF4-FFF2-40B4-BE49-F238E27FC236}">
                    <a16:creationId xmlns:a16="http://schemas.microsoft.com/office/drawing/2014/main" id="{9C8F43D5-A3A0-4CA4-A48D-C1DA97474E37}"/>
                  </a:ext>
                </a:extLst>
              </p:cNvPr>
              <p:cNvSpPr/>
              <p:nvPr userDrawn="1"/>
            </p:nvSpPr>
            <p:spPr>
              <a:xfrm>
                <a:off x="2250565" y="6885708"/>
                <a:ext cx="893202" cy="202251"/>
              </a:xfrm>
              <a:prstGeom prst="rect">
                <a:avLst/>
              </a:prstGeom>
              <a:solidFill>
                <a:srgbClr val="005DAA"/>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Azure</a:t>
                </a:r>
                <a:br>
                  <a:rPr lang="en-US" sz="600" dirty="0"/>
                </a:br>
                <a:r>
                  <a:rPr lang="en-US" sz="600" dirty="0">
                    <a:solidFill>
                      <a:schemeClr val="bg1"/>
                    </a:solidFill>
                  </a:rPr>
                  <a:t>R0,G93,B170</a:t>
                </a:r>
              </a:p>
            </p:txBody>
          </p:sp>
          <p:sp>
            <p:nvSpPr>
              <p:cNvPr id="75" name="Rectangle 74">
                <a:extLst>
                  <a:ext uri="{FF2B5EF4-FFF2-40B4-BE49-F238E27FC236}">
                    <a16:creationId xmlns:a16="http://schemas.microsoft.com/office/drawing/2014/main" id="{495E0B98-5E73-4197-9D7D-35EB6E0A37AB}"/>
                  </a:ext>
                </a:extLst>
              </p:cNvPr>
              <p:cNvSpPr/>
              <p:nvPr userDrawn="1"/>
            </p:nvSpPr>
            <p:spPr>
              <a:xfrm>
                <a:off x="3184620" y="6885708"/>
                <a:ext cx="893202" cy="202251"/>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Sky Blue </a:t>
                </a:r>
                <a:br>
                  <a:rPr lang="en-US" sz="600" dirty="0">
                    <a:solidFill>
                      <a:schemeClr val="tx1"/>
                    </a:solidFill>
                  </a:rPr>
                </a:br>
                <a:r>
                  <a:rPr lang="en-US" sz="600" dirty="0">
                    <a:solidFill>
                      <a:schemeClr val="tx1"/>
                    </a:solidFill>
                  </a:rPr>
                  <a:t>R1,G180,B231</a:t>
                </a:r>
              </a:p>
            </p:txBody>
          </p:sp>
          <p:sp>
            <p:nvSpPr>
              <p:cNvPr id="76" name="Rectangle 75">
                <a:extLst>
                  <a:ext uri="{FF2B5EF4-FFF2-40B4-BE49-F238E27FC236}">
                    <a16:creationId xmlns:a16="http://schemas.microsoft.com/office/drawing/2014/main" id="{71E96884-F4F6-4F83-AC43-4C4B5EBB857B}"/>
                  </a:ext>
                </a:extLst>
              </p:cNvPr>
              <p:cNvSpPr/>
              <p:nvPr userDrawn="1"/>
            </p:nvSpPr>
            <p:spPr>
              <a:xfrm>
                <a:off x="3184620" y="7114320"/>
                <a:ext cx="893202" cy="202251"/>
              </a:xfrm>
              <a:prstGeom prst="rect">
                <a:avLst/>
              </a:prstGeom>
              <a:solidFill>
                <a:srgbClr val="872175"/>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Violet</a:t>
                </a:r>
                <a:br>
                  <a:rPr lang="en-US" sz="600" dirty="0"/>
                </a:br>
                <a:r>
                  <a:rPr lang="en-US" sz="600" dirty="0"/>
                  <a:t>R135,G33,B117</a:t>
                </a:r>
              </a:p>
            </p:txBody>
          </p:sp>
          <p:sp>
            <p:nvSpPr>
              <p:cNvPr id="77" name="Rectangle 76">
                <a:extLst>
                  <a:ext uri="{FF2B5EF4-FFF2-40B4-BE49-F238E27FC236}">
                    <a16:creationId xmlns:a16="http://schemas.microsoft.com/office/drawing/2014/main" id="{66406774-A8FD-4739-AB55-039AF6BAFEC9}"/>
                  </a:ext>
                </a:extLst>
              </p:cNvPr>
              <p:cNvSpPr/>
              <p:nvPr userDrawn="1"/>
            </p:nvSpPr>
            <p:spPr>
              <a:xfrm>
                <a:off x="4118675" y="7114320"/>
                <a:ext cx="893202" cy="202251"/>
              </a:xfrm>
              <a:prstGeom prst="rect">
                <a:avLst/>
              </a:prstGeom>
              <a:solidFill>
                <a:srgbClr val="FF7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Orange</a:t>
                </a:r>
                <a:br>
                  <a:rPr lang="en-US" sz="600" dirty="0"/>
                </a:br>
                <a:r>
                  <a:rPr lang="en-US" sz="600" dirty="0"/>
                  <a:t>R255,G118,B0</a:t>
                </a:r>
              </a:p>
            </p:txBody>
          </p:sp>
          <p:sp>
            <p:nvSpPr>
              <p:cNvPr id="78" name="Rectangle 77">
                <a:extLst>
                  <a:ext uri="{FF2B5EF4-FFF2-40B4-BE49-F238E27FC236}">
                    <a16:creationId xmlns:a16="http://schemas.microsoft.com/office/drawing/2014/main" id="{63FE7641-CFBD-41B8-837F-866CB9A4B765}"/>
                  </a:ext>
                </a:extLst>
              </p:cNvPr>
              <p:cNvSpPr/>
              <p:nvPr userDrawn="1"/>
            </p:nvSpPr>
            <p:spPr>
              <a:xfrm>
                <a:off x="4118675" y="6885708"/>
                <a:ext cx="893202" cy="202251"/>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tx1"/>
                    </a:solidFill>
                  </a:rPr>
                  <a:t>Gold</a:t>
                </a:r>
                <a:br>
                  <a:rPr lang="en-US" sz="600" dirty="0">
                    <a:solidFill>
                      <a:schemeClr val="tx1"/>
                    </a:solidFill>
                  </a:rPr>
                </a:br>
                <a:r>
                  <a:rPr lang="en-US" sz="600" dirty="0">
                    <a:solidFill>
                      <a:schemeClr val="tx1"/>
                    </a:solidFill>
                  </a:rPr>
                  <a:t>R247,G168,B27</a:t>
                </a:r>
              </a:p>
            </p:txBody>
          </p:sp>
          <p:sp>
            <p:nvSpPr>
              <p:cNvPr id="79" name="Rectangle 78">
                <a:extLst>
                  <a:ext uri="{FF2B5EF4-FFF2-40B4-BE49-F238E27FC236}">
                    <a16:creationId xmlns:a16="http://schemas.microsoft.com/office/drawing/2014/main" id="{60A0AD2B-06D2-4090-B486-69D0A0E3B851}"/>
                  </a:ext>
                </a:extLst>
              </p:cNvPr>
              <p:cNvSpPr/>
              <p:nvPr userDrawn="1"/>
            </p:nvSpPr>
            <p:spPr>
              <a:xfrm>
                <a:off x="1316510" y="7114320"/>
                <a:ext cx="893202" cy="202251"/>
              </a:xfrm>
              <a:prstGeom prst="rect">
                <a:avLst/>
              </a:prstGeom>
              <a:solidFill>
                <a:srgbClr val="D91B5C"/>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solidFill>
                      <a:schemeClr val="bg1"/>
                    </a:solidFill>
                  </a:rPr>
                  <a:t>Cranberry</a:t>
                </a:r>
                <a:br>
                  <a:rPr lang="en-US" sz="600" dirty="0">
                    <a:solidFill>
                      <a:schemeClr val="bg1"/>
                    </a:solidFill>
                  </a:rPr>
                </a:br>
                <a:r>
                  <a:rPr lang="en-US" sz="600" dirty="0">
                    <a:solidFill>
                      <a:schemeClr val="bg1"/>
                    </a:solidFill>
                  </a:rPr>
                  <a:t>R217,G27, B92</a:t>
                </a:r>
              </a:p>
            </p:txBody>
          </p:sp>
          <p:sp>
            <p:nvSpPr>
              <p:cNvPr id="80" name="Rectangle 79">
                <a:extLst>
                  <a:ext uri="{FF2B5EF4-FFF2-40B4-BE49-F238E27FC236}">
                    <a16:creationId xmlns:a16="http://schemas.microsoft.com/office/drawing/2014/main" id="{18274E96-7854-449E-87EB-5581B010092B}"/>
                  </a:ext>
                </a:extLst>
              </p:cNvPr>
              <p:cNvSpPr/>
              <p:nvPr userDrawn="1"/>
            </p:nvSpPr>
            <p:spPr>
              <a:xfrm>
                <a:off x="2250565" y="7114320"/>
                <a:ext cx="893202" cy="202251"/>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lang="en-US" sz="700" dirty="0"/>
                  <a:t>Turquoise</a:t>
                </a:r>
                <a:br>
                  <a:rPr lang="en-US" sz="600" dirty="0"/>
                </a:br>
                <a:r>
                  <a:rPr lang="en-US" sz="600" dirty="0"/>
                  <a:t>R0,G153,B153</a:t>
                </a:r>
              </a:p>
            </p:txBody>
          </p:sp>
        </p:grpSp>
        <p:sp>
          <p:nvSpPr>
            <p:cNvPr id="71" name="TextBox 70">
              <a:extLst>
                <a:ext uri="{FF2B5EF4-FFF2-40B4-BE49-F238E27FC236}">
                  <a16:creationId xmlns:a16="http://schemas.microsoft.com/office/drawing/2014/main" id="{2560BAAB-A3C2-46BF-A7FA-BC05902CB8BC}"/>
                </a:ext>
              </a:extLst>
            </p:cNvPr>
            <p:cNvSpPr txBox="1"/>
            <p:nvPr userDrawn="1"/>
          </p:nvSpPr>
          <p:spPr>
            <a:xfrm>
              <a:off x="91018" y="6984916"/>
              <a:ext cx="1258357" cy="215444"/>
            </a:xfrm>
            <a:prstGeom prst="rect">
              <a:avLst/>
            </a:prstGeom>
            <a:noFill/>
          </p:spPr>
          <p:txBody>
            <a:bodyPr wrap="none" lIns="0" rIns="0" rtlCol="0">
              <a:spAutoFit/>
            </a:bodyPr>
            <a:lstStyle/>
            <a:p>
              <a:pPr algn="r"/>
              <a:r>
                <a:rPr lang="en-US" sz="800" b="1" dirty="0">
                  <a:solidFill>
                    <a:schemeClr val="tx1"/>
                  </a:solidFill>
                </a:rPr>
                <a:t>Rotary Leadership Colors</a:t>
              </a:r>
            </a:p>
          </p:txBody>
        </p:sp>
        <p:sp>
          <p:nvSpPr>
            <p:cNvPr id="72" name="TextBox 71">
              <a:extLst>
                <a:ext uri="{FF2B5EF4-FFF2-40B4-BE49-F238E27FC236}">
                  <a16:creationId xmlns:a16="http://schemas.microsoft.com/office/drawing/2014/main" id="{157B943F-E514-4244-B35D-4D3724D292D0}"/>
                </a:ext>
              </a:extLst>
            </p:cNvPr>
            <p:cNvSpPr txBox="1"/>
            <p:nvPr userDrawn="1"/>
          </p:nvSpPr>
          <p:spPr>
            <a:xfrm>
              <a:off x="462185" y="7221372"/>
              <a:ext cx="881652" cy="215444"/>
            </a:xfrm>
            <a:prstGeom prst="rect">
              <a:avLst/>
            </a:prstGeom>
            <a:noFill/>
          </p:spPr>
          <p:txBody>
            <a:bodyPr wrap="none" lIns="0" rIns="0" rtlCol="0">
              <a:spAutoFit/>
            </a:bodyPr>
            <a:lstStyle>
              <a:defPPr>
                <a:defRPr lang="en-US"/>
              </a:defPPr>
              <a:lvl1pPr algn="r">
                <a:defRPr sz="800" b="1"/>
              </a:lvl1pPr>
            </a:lstStyle>
            <a:p>
              <a:pPr lvl="0"/>
              <a:r>
                <a:rPr lang="en-US" dirty="0">
                  <a:solidFill>
                    <a:schemeClr val="tx1">
                      <a:lumMod val="65000"/>
                      <a:lumOff val="35000"/>
                    </a:schemeClr>
                  </a:solidFill>
                </a:rPr>
                <a:t>Secondary Colors</a:t>
              </a:r>
            </a:p>
          </p:txBody>
        </p:sp>
      </p:grpSp>
      <p:sp>
        <p:nvSpPr>
          <p:cNvPr id="144" name="Freeform: Shape 143" hidden="1">
            <a:extLst>
              <a:ext uri="{FF2B5EF4-FFF2-40B4-BE49-F238E27FC236}">
                <a16:creationId xmlns:a16="http://schemas.microsoft.com/office/drawing/2014/main" id="{77B988ED-1FB9-449B-8388-E97A219E2298}"/>
              </a:ext>
            </a:extLst>
          </p:cNvPr>
          <p:cNvSpPr/>
          <p:nvPr userDrawn="1"/>
        </p:nvSpPr>
        <p:spPr>
          <a:xfrm>
            <a:off x="2209799" y="-1027549"/>
            <a:ext cx="2114552" cy="800100"/>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145" name="Freeform: Shape 144" hidden="1">
            <a:extLst>
              <a:ext uri="{FF2B5EF4-FFF2-40B4-BE49-F238E27FC236}">
                <a16:creationId xmlns:a16="http://schemas.microsoft.com/office/drawing/2014/main" id="{1274828A-9669-4F9D-82E2-5BF5C078FD1A}"/>
              </a:ext>
            </a:extLst>
          </p:cNvPr>
          <p:cNvSpPr/>
          <p:nvPr userDrawn="1"/>
        </p:nvSpPr>
        <p:spPr>
          <a:xfrm>
            <a:off x="4889269" y="-1027549"/>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rgbClr val="8BD4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Tree>
    <p:extLst>
      <p:ext uri="{BB962C8B-B14F-4D97-AF65-F5344CB8AC3E}">
        <p14:creationId xmlns:p14="http://schemas.microsoft.com/office/powerpoint/2010/main" val="1000935759"/>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71" r:id="rId3"/>
    <p:sldLayoutId id="2147483663" r:id="rId4"/>
    <p:sldLayoutId id="2147483664" r:id="rId5"/>
    <p:sldLayoutId id="2147483668" r:id="rId6"/>
    <p:sldLayoutId id="2147483666" r:id="rId7"/>
    <p:sldLayoutId id="2147483667" r:id="rId8"/>
    <p:sldLayoutId id="2147483655" r:id="rId9"/>
    <p:sldLayoutId id="2147483678" r:id="rId10"/>
    <p:sldLayoutId id="2147483650" r:id="rId11"/>
    <p:sldLayoutId id="2147483673" r:id="rId12"/>
    <p:sldLayoutId id="2147483659" r:id="rId13"/>
    <p:sldLayoutId id="2147483676" r:id="rId14"/>
    <p:sldLayoutId id="2147483652" r:id="rId15"/>
    <p:sldLayoutId id="2147483657" r:id="rId16"/>
    <p:sldLayoutId id="2147483662" r:id="rId17"/>
    <p:sldLayoutId id="2147483670" r:id="rId18"/>
    <p:sldLayoutId id="2147483672" r:id="rId19"/>
    <p:sldLayoutId id="2147483656" r:id="rId20"/>
    <p:sldLayoutId id="2147483674" r:id="rId21"/>
    <p:sldLayoutId id="2147483658" r:id="rId22"/>
    <p:sldLayoutId id="2147483661" r:id="rId23"/>
    <p:sldLayoutId id="2147483675" r:id="rId24"/>
  </p:sldLayoutIdLst>
  <p:hf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4.png"/><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hyperlink" Target="https://www.abtrf.org.br/c"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microsoft.com/office/2007/relationships/hdphoto" Target="../media/hdphoto1.wdp"/><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t="7700" b="7700"/>
          <a:stretch>
            <a:fillRect/>
          </a:stretch>
        </p:blipFill>
        <p:spPr/>
      </p:pic>
      <p:sp>
        <p:nvSpPr>
          <p:cNvPr id="28" name="Text Placeholder 27">
            <a:extLst>
              <a:ext uri="{FF2B5EF4-FFF2-40B4-BE49-F238E27FC236}">
                <a16:creationId xmlns:a16="http://schemas.microsoft.com/office/drawing/2014/main" id="{8FB2C63F-7FEF-455A-BD2C-6BA934A0A096}"/>
              </a:ext>
            </a:extLst>
          </p:cNvPr>
          <p:cNvSpPr>
            <a:spLocks noGrp="1"/>
          </p:cNvSpPr>
          <p:nvPr>
            <p:ph type="body" sz="quarter" idx="14"/>
          </p:nvPr>
        </p:nvSpPr>
        <p:spPr>
          <a:xfrm>
            <a:off x="0" y="0"/>
            <a:ext cx="12192000" cy="6858000"/>
          </a:xfrm>
        </p:spPr>
        <p:txBody>
          <a:bodyPr/>
          <a:lstStyle/>
          <a:p>
            <a:endParaRPr lang="en-US" dirty="0"/>
          </a:p>
          <a:p>
            <a:r>
              <a:rPr lang="en-US" dirty="0"/>
              <a:t>ROTARY E FUNDAÇÃO ROTÁRIA</a:t>
            </a:r>
          </a:p>
        </p:txBody>
      </p:sp>
      <p:sp>
        <p:nvSpPr>
          <p:cNvPr id="27" name="Subtitle 26">
            <a:extLst>
              <a:ext uri="{FF2B5EF4-FFF2-40B4-BE49-F238E27FC236}">
                <a16:creationId xmlns:a16="http://schemas.microsoft.com/office/drawing/2014/main" id="{51EAD650-B77B-4A4D-9365-935832106CD2}"/>
              </a:ext>
            </a:extLst>
          </p:cNvPr>
          <p:cNvSpPr>
            <a:spLocks noGrp="1"/>
          </p:cNvSpPr>
          <p:nvPr>
            <p:ph type="subTitle" idx="1"/>
          </p:nvPr>
        </p:nvSpPr>
        <p:spPr>
          <a:xfrm>
            <a:off x="829733" y="4790759"/>
            <a:ext cx="10532534" cy="668345"/>
          </a:xfrm>
        </p:spPr>
        <p:txBody>
          <a:bodyPr>
            <a:normAutofit/>
          </a:bodyPr>
          <a:lstStyle/>
          <a:p>
            <a:r>
              <a:rPr lang="en-US" sz="4200" b="1" dirty="0"/>
              <a:t>Brasil</a:t>
            </a:r>
            <a:endParaRPr lang="en-US" b="1" dirty="0"/>
          </a:p>
        </p:txBody>
      </p:sp>
      <p:pic>
        <p:nvPicPr>
          <p:cNvPr id="12" name="Picture 11">
            <a:extLst>
              <a:ext uri="{FF2B5EF4-FFF2-40B4-BE49-F238E27FC236}">
                <a16:creationId xmlns:a16="http://schemas.microsoft.com/office/drawing/2014/main" id="{D7BB3911-B5B5-46C4-A9F5-1217DF3FA811}"/>
              </a:ext>
            </a:extLst>
          </p:cNvPr>
          <p:cNvPicPr>
            <a:picLocks noChangeAspect="1"/>
          </p:cNvPicPr>
          <p:nvPr/>
        </p:nvPicPr>
        <p:blipFill>
          <a:blip r:embed="rId4" cstate="screen">
            <a:alphaModFix/>
            <a:extLst>
              <a:ext uri="{28A0092B-C50C-407E-A947-70E740481C1C}">
                <a14:useLocalDpi xmlns:a14="http://schemas.microsoft.com/office/drawing/2010/main"/>
              </a:ext>
            </a:extLst>
          </a:blip>
          <a:stretch>
            <a:fillRect/>
          </a:stretch>
        </p:blipFill>
        <p:spPr>
          <a:xfrm>
            <a:off x="10160001" y="182229"/>
            <a:ext cx="1734030" cy="1740912"/>
          </a:xfrm>
          <a:prstGeom prst="rect">
            <a:avLst/>
          </a:prstGeom>
          <a:effectLst>
            <a:outerShdw blurRad="342900" dist="50800" dir="5400000" algn="ctr" rotWithShape="0">
              <a:srgbClr val="000000">
                <a:alpha val="46000"/>
              </a:srgbClr>
            </a:outerShdw>
          </a:effectLst>
        </p:spPr>
      </p:pic>
    </p:spTree>
    <p:extLst>
      <p:ext uri="{BB962C8B-B14F-4D97-AF65-F5344CB8AC3E}">
        <p14:creationId xmlns:p14="http://schemas.microsoft.com/office/powerpoint/2010/main" val="38946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Placeholder 29"/>
          <p:cNvPicPr>
            <a:picLocks noGrp="1" noChangeAspect="1"/>
          </p:cNvPicPr>
          <p:nvPr>
            <p:ph type="pic" sz="quarter" idx="16"/>
          </p:nvPr>
        </p:nvPicPr>
        <p:blipFill>
          <a:blip r:embed="rId3"/>
          <a:srcRect l="44" r="44"/>
          <a:stretch>
            <a:fillRect/>
          </a:stretch>
        </p:blipFill>
        <p:spPr>
          <a:prstGeom prst="rect">
            <a:avLst/>
          </a:prstGeom>
        </p:spPr>
      </p:pic>
      <p:sp>
        <p:nvSpPr>
          <p:cNvPr id="65" name="Text Placeholder 64"/>
          <p:cNvSpPr>
            <a:spLocks noGrp="1"/>
          </p:cNvSpPr>
          <p:nvPr>
            <p:ph type="body" sz="quarter" idx="17"/>
          </p:nvPr>
        </p:nvSpPr>
        <p:spPr>
          <a:xfrm>
            <a:off x="8789" y="2"/>
            <a:ext cx="12192000" cy="6858000"/>
          </a:xfrm>
          <a:solidFill>
            <a:srgbClr val="48595D">
              <a:alpha val="65000"/>
            </a:srgbClr>
          </a:solidFill>
        </p:spPr>
        <p:txBody>
          <a:bodyPr/>
          <a:lstStyle/>
          <a:p>
            <a:endParaRPr lang="pt-BR" sz="2700" dirty="0">
              <a:solidFill>
                <a:schemeClr val="bg1"/>
              </a:solidFill>
              <a:latin typeface="+mn-lt"/>
            </a:endParaRPr>
          </a:p>
        </p:txBody>
      </p:sp>
      <p:sp>
        <p:nvSpPr>
          <p:cNvPr id="64" name="Content Placeholder 2"/>
          <p:cNvSpPr>
            <a:spLocks noGrp="1"/>
          </p:cNvSpPr>
          <p:nvPr>
            <p:ph type="subTitle" idx="1"/>
          </p:nvPr>
        </p:nvSpPr>
        <p:spPr>
          <a:xfrm>
            <a:off x="300671" y="3104452"/>
            <a:ext cx="7778804" cy="1975764"/>
          </a:xfrm>
        </p:spPr>
        <p:txBody>
          <a:bodyPr>
            <a:noAutofit/>
          </a:bodyPr>
          <a:lstStyle/>
          <a:p>
            <a:pPr>
              <a:lnSpc>
                <a:spcPct val="100000"/>
              </a:lnSpc>
            </a:pPr>
            <a:r>
              <a:rPr lang="pt-BR" sz="2400" b="1" dirty="0">
                <a:latin typeface="+mn-lt"/>
              </a:rPr>
              <a:t>Nossa Fundação tem:</a:t>
            </a:r>
          </a:p>
          <a:p>
            <a:pPr marL="228600" indent="-228600">
              <a:lnSpc>
                <a:spcPct val="100000"/>
              </a:lnSpc>
              <a:spcBef>
                <a:spcPts val="2400"/>
              </a:spcBef>
              <a:buFont typeface="Arial" panose="020B0604020202020204" pitchFamily="34" charset="0"/>
              <a:buChar char="•"/>
            </a:pPr>
            <a:r>
              <a:rPr lang="pt-BR" sz="2400" dirty="0">
                <a:latin typeface="+mn-lt"/>
              </a:rPr>
              <a:t>Classificação máxima da agência Charity Navigator por sua gestão financeira e transparência</a:t>
            </a:r>
          </a:p>
          <a:p>
            <a:pPr marL="228600" indent="-228600">
              <a:lnSpc>
                <a:spcPct val="100000"/>
              </a:lnSpc>
              <a:buFont typeface="Arial" panose="020B0604020202020204" pitchFamily="34" charset="0"/>
              <a:buChar char="•"/>
            </a:pPr>
            <a:endParaRPr lang="pt-BR" sz="1400" dirty="0">
              <a:latin typeface="+mn-lt"/>
            </a:endParaRPr>
          </a:p>
          <a:p>
            <a:pPr marL="228600" indent="-228600">
              <a:lnSpc>
                <a:spcPct val="100000"/>
              </a:lnSpc>
              <a:spcBef>
                <a:spcPts val="0"/>
              </a:spcBef>
              <a:buFont typeface="Arial" panose="020B0604020202020204" pitchFamily="34" charset="0"/>
              <a:buChar char="•"/>
            </a:pPr>
            <a:r>
              <a:rPr lang="pt-BR" sz="2400" dirty="0">
                <a:latin typeface="+mn-lt"/>
              </a:rPr>
              <a:t>Comitê de investimento profissional </a:t>
            </a:r>
          </a:p>
          <a:p>
            <a:pPr>
              <a:lnSpc>
                <a:spcPct val="100000"/>
              </a:lnSpc>
              <a:spcBef>
                <a:spcPts val="0"/>
              </a:spcBef>
            </a:pPr>
            <a:r>
              <a:rPr lang="pt-BR" sz="2400" dirty="0">
                <a:latin typeface="+mn-lt"/>
              </a:rPr>
              <a:t>   para maximização dos recursos</a:t>
            </a:r>
          </a:p>
          <a:p>
            <a:pPr marL="228600" indent="-228600">
              <a:lnSpc>
                <a:spcPct val="100000"/>
              </a:lnSpc>
              <a:buFont typeface="Arial" panose="020B0604020202020204" pitchFamily="34" charset="0"/>
              <a:buChar char="•"/>
            </a:pPr>
            <a:endParaRPr lang="pt-BR" sz="1400" dirty="0">
              <a:latin typeface="+mn-lt"/>
            </a:endParaRPr>
          </a:p>
          <a:p>
            <a:pPr marL="228600" indent="-228600">
              <a:lnSpc>
                <a:spcPct val="100000"/>
              </a:lnSpc>
              <a:buFont typeface="Arial" panose="020B0604020202020204" pitchFamily="34" charset="0"/>
              <a:buChar char="•"/>
            </a:pPr>
            <a:r>
              <a:rPr lang="pt-BR" sz="2400" dirty="0">
                <a:latin typeface="+mn-lt"/>
              </a:rPr>
              <a:t>Relatórios financeiros públicos</a:t>
            </a:r>
          </a:p>
          <a:p>
            <a:pPr marL="228600" indent="-228600">
              <a:lnSpc>
                <a:spcPct val="100000"/>
              </a:lnSpc>
            </a:pPr>
            <a:endParaRPr lang="en-US" sz="2400" dirty="0">
              <a:latin typeface="+mn-lt"/>
            </a:endParaRPr>
          </a:p>
        </p:txBody>
      </p:sp>
      <p:sp>
        <p:nvSpPr>
          <p:cNvPr id="14" name="Oval 13">
            <a:extLst>
              <a:ext uri="{FF2B5EF4-FFF2-40B4-BE49-F238E27FC236}">
                <a16:creationId xmlns:a16="http://schemas.microsoft.com/office/drawing/2014/main" id="{FD439950-EA10-405E-8513-079C0176184C}"/>
              </a:ext>
            </a:extLst>
          </p:cNvPr>
          <p:cNvSpPr/>
          <p:nvPr/>
        </p:nvSpPr>
        <p:spPr>
          <a:xfrm>
            <a:off x="3192377" y="150607"/>
            <a:ext cx="3222630" cy="3139065"/>
          </a:xfrm>
          <a:prstGeom prst="ellipse">
            <a:avLst/>
          </a:prstGeom>
          <a:solidFill>
            <a:srgbClr val="01B4E7">
              <a:alpha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orbel" panose="020B0503020204020204" pitchFamily="34" charset="0"/>
              <a:ea typeface="+mn-ea"/>
              <a:cs typeface="+mn-cs"/>
            </a:endParaRPr>
          </a:p>
        </p:txBody>
      </p:sp>
      <p:sp>
        <p:nvSpPr>
          <p:cNvPr id="15" name="TextBox 14">
            <a:extLst>
              <a:ext uri="{FF2B5EF4-FFF2-40B4-BE49-F238E27FC236}">
                <a16:creationId xmlns:a16="http://schemas.microsoft.com/office/drawing/2014/main" id="{2C9319B2-295D-46B3-9669-88E271BFCD32}"/>
              </a:ext>
            </a:extLst>
          </p:cNvPr>
          <p:cNvSpPr txBox="1"/>
          <p:nvPr/>
        </p:nvSpPr>
        <p:spPr>
          <a:xfrm>
            <a:off x="2817182" y="1103876"/>
            <a:ext cx="4251158" cy="1446550"/>
          </a:xfrm>
          <a:prstGeom prst="rect">
            <a:avLst/>
          </a:prstGeom>
          <a:noFill/>
        </p:spPr>
        <p:txBody>
          <a:bodyPr wrap="square" rtlCol="0">
            <a:spAutoFit/>
          </a:bodyPr>
          <a:lstStyle/>
          <a:p>
            <a:pPr algn="ctr"/>
            <a:r>
              <a:rPr lang="en-US" sz="8800" b="1" dirty="0">
                <a:solidFill>
                  <a:srgbClr val="FFFFFF"/>
                </a:solidFill>
                <a:latin typeface="Arial Black" panose="020B0A04020102020204" pitchFamily="34" charset="0"/>
                <a:ea typeface="Arial Black" charset="0"/>
                <a:cs typeface="Arial Black" charset="0"/>
              </a:rPr>
              <a:t>92%</a:t>
            </a:r>
          </a:p>
        </p:txBody>
      </p:sp>
      <p:sp>
        <p:nvSpPr>
          <p:cNvPr id="11" name="Rectangle 10"/>
          <p:cNvSpPr/>
          <p:nvPr/>
        </p:nvSpPr>
        <p:spPr>
          <a:xfrm>
            <a:off x="6501069" y="1411652"/>
            <a:ext cx="5752885" cy="830997"/>
          </a:xfrm>
          <a:prstGeom prst="rect">
            <a:avLst/>
          </a:prstGeom>
        </p:spPr>
        <p:txBody>
          <a:bodyPr wrap="square">
            <a:spAutoFit/>
          </a:bodyPr>
          <a:lstStyle/>
          <a:p>
            <a:pPr>
              <a:lnSpc>
                <a:spcPct val="100000"/>
              </a:lnSpc>
            </a:pPr>
            <a:r>
              <a:rPr lang="pt-BR" sz="2400" b="1" dirty="0">
                <a:solidFill>
                  <a:srgbClr val="01B6E7"/>
                </a:solidFill>
              </a:rPr>
              <a:t>DOS RECURSOS SÃO USADOS PARA FINANCIAR E OPERAR PROJETOS</a:t>
            </a:r>
          </a:p>
        </p:txBody>
      </p:sp>
      <p:cxnSp>
        <p:nvCxnSpPr>
          <p:cNvPr id="67" name="Straight Connector 66"/>
          <p:cNvCxnSpPr/>
          <p:nvPr/>
        </p:nvCxnSpPr>
        <p:spPr>
          <a:xfrm>
            <a:off x="6290664" y="2363888"/>
            <a:ext cx="282508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9206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2500" b="12500"/>
          <a:stretch>
            <a:fillRect/>
          </a:stretch>
        </p:blipFill>
        <p:spPr/>
      </p:pic>
      <p:sp>
        <p:nvSpPr>
          <p:cNvPr id="11" name="Text Placeholder 10"/>
          <p:cNvSpPr>
            <a:spLocks noGrp="1"/>
          </p:cNvSpPr>
          <p:nvPr>
            <p:ph type="body" sz="quarter" idx="16"/>
          </p:nvPr>
        </p:nvSpPr>
        <p:spPr>
          <a:xfrm>
            <a:off x="6096000" y="0"/>
            <a:ext cx="6096000" cy="6858000"/>
          </a:xfrm>
        </p:spPr>
        <p:txBody>
          <a:bodyPr/>
          <a:lstStyle/>
          <a:p>
            <a:endParaRPr lang="pt-BR" dirty="0"/>
          </a:p>
        </p:txBody>
      </p:sp>
      <p:sp>
        <p:nvSpPr>
          <p:cNvPr id="10" name="Text Placeholder 9"/>
          <p:cNvSpPr>
            <a:spLocks noGrp="1"/>
          </p:cNvSpPr>
          <p:nvPr>
            <p:ph type="body" sz="quarter" idx="14"/>
          </p:nvPr>
        </p:nvSpPr>
        <p:spPr>
          <a:xfrm>
            <a:off x="6584125" y="542824"/>
            <a:ext cx="4798018" cy="876152"/>
          </a:xfrm>
        </p:spPr>
        <p:txBody>
          <a:bodyPr/>
          <a:lstStyle/>
          <a:p>
            <a:r>
              <a:rPr lang="pt-BR" dirty="0">
                <a:solidFill>
                  <a:srgbClr val="01B4E7"/>
                </a:solidFill>
              </a:rPr>
              <a:t>ABTRF</a:t>
            </a:r>
          </a:p>
        </p:txBody>
      </p:sp>
      <p:sp>
        <p:nvSpPr>
          <p:cNvPr id="64" name="Content Placeholder 2"/>
          <p:cNvSpPr>
            <a:spLocks noGrp="1"/>
          </p:cNvSpPr>
          <p:nvPr>
            <p:ph type="subTitle" idx="1"/>
          </p:nvPr>
        </p:nvSpPr>
        <p:spPr>
          <a:xfrm>
            <a:off x="6584125" y="1777300"/>
            <a:ext cx="5119749" cy="1975764"/>
          </a:xfrm>
        </p:spPr>
        <p:txBody>
          <a:bodyPr>
            <a:noAutofit/>
          </a:bodyPr>
          <a:lstStyle/>
          <a:p>
            <a:pPr>
              <a:lnSpc>
                <a:spcPct val="100000"/>
              </a:lnSpc>
              <a:buFont typeface="Wingdings" panose="05000000000000000000" pitchFamily="2" charset="2"/>
              <a:buChar char="ü"/>
            </a:pPr>
            <a:endParaRPr lang="pt-BR" sz="2000" dirty="0">
              <a:latin typeface="+mn-lt"/>
            </a:endParaRPr>
          </a:p>
          <a:p>
            <a:pPr marL="342900" indent="-342900">
              <a:lnSpc>
                <a:spcPct val="100000"/>
              </a:lnSpc>
              <a:spcBef>
                <a:spcPts val="600"/>
              </a:spcBef>
              <a:buFont typeface="Arial" panose="020B0604020202020204" pitchFamily="34" charset="0"/>
              <a:buChar char="•"/>
            </a:pPr>
            <a:r>
              <a:rPr lang="pt-BR" sz="2100" dirty="0">
                <a:latin typeface="+mn-lt"/>
              </a:rPr>
              <a:t>Estabelecida para receber doações de empresas à Fundação Rotária do Rotary no Brasil </a:t>
            </a:r>
          </a:p>
          <a:p>
            <a:pPr marL="342900" indent="-342900">
              <a:lnSpc>
                <a:spcPct val="100000"/>
              </a:lnSpc>
              <a:spcBef>
                <a:spcPts val="600"/>
              </a:spcBef>
              <a:buFont typeface="Arial" panose="020B0604020202020204" pitchFamily="34" charset="0"/>
              <a:buChar char="•"/>
            </a:pPr>
            <a:endParaRPr lang="pt-BR" sz="2100" dirty="0">
              <a:latin typeface="+mn-lt"/>
            </a:endParaRPr>
          </a:p>
          <a:p>
            <a:pPr marL="342900" indent="-342900">
              <a:lnSpc>
                <a:spcPct val="100000"/>
              </a:lnSpc>
              <a:spcBef>
                <a:spcPts val="600"/>
              </a:spcBef>
              <a:buFont typeface="Arial" panose="020B0604020202020204" pitchFamily="34" charset="0"/>
              <a:buChar char="•"/>
            </a:pPr>
            <a:r>
              <a:rPr lang="pt-BR" sz="2100" dirty="0">
                <a:latin typeface="+mn-lt"/>
              </a:rPr>
              <a:t>Oferece certificado e selo de  Responsabilidade Social</a:t>
            </a:r>
          </a:p>
          <a:p>
            <a:pPr marL="342900" indent="-342900">
              <a:lnSpc>
                <a:spcPct val="100000"/>
              </a:lnSpc>
              <a:spcBef>
                <a:spcPts val="600"/>
              </a:spcBef>
              <a:buFont typeface="Arial" panose="020B0604020202020204" pitchFamily="34" charset="0"/>
              <a:buChar char="•"/>
            </a:pPr>
            <a:endParaRPr lang="pt-BR" sz="2100" dirty="0"/>
          </a:p>
          <a:p>
            <a:pPr marL="342900" indent="-342900">
              <a:lnSpc>
                <a:spcPct val="100000"/>
              </a:lnSpc>
              <a:spcBef>
                <a:spcPts val="600"/>
              </a:spcBef>
              <a:buFont typeface="Arial" panose="020B0604020202020204" pitchFamily="34" charset="0"/>
              <a:buChar char="•"/>
            </a:pPr>
            <a:r>
              <a:rPr lang="pt-BR" sz="2100" dirty="0"/>
              <a:t>Benefício fiscal para empresas de lucro real  </a:t>
            </a:r>
          </a:p>
          <a:p>
            <a:pPr marL="342900" indent="-342900">
              <a:lnSpc>
                <a:spcPct val="100000"/>
              </a:lnSpc>
              <a:buFont typeface="Arial" panose="020B0604020202020204" pitchFamily="34" charset="0"/>
              <a:buChar char="•"/>
            </a:pPr>
            <a:endParaRPr lang="pt-BR" sz="2000" dirty="0">
              <a:latin typeface="+mn-lt"/>
            </a:endParaRPr>
          </a:p>
          <a:p>
            <a:pPr marL="0" indent="0">
              <a:buNone/>
            </a:pPr>
            <a:endParaRPr lang="en-US" sz="2000" dirty="0">
              <a:latin typeface="+mn-lt"/>
            </a:endParaRPr>
          </a:p>
        </p:txBody>
      </p:sp>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946323" y="5941119"/>
            <a:ext cx="2906975" cy="558557"/>
          </a:xfrm>
          <a:prstGeom prst="rect">
            <a:avLst/>
          </a:prstGeom>
        </p:spPr>
      </p:pic>
    </p:spTree>
    <p:extLst>
      <p:ext uri="{BB962C8B-B14F-4D97-AF65-F5344CB8AC3E}">
        <p14:creationId xmlns:p14="http://schemas.microsoft.com/office/powerpoint/2010/main" val="4018380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58170" y="-409432"/>
            <a:ext cx="11506200" cy="1540042"/>
          </a:xfrm>
        </p:spPr>
        <p:txBody>
          <a:bodyPr>
            <a:noAutofit/>
          </a:bodyPr>
          <a:lstStyle/>
          <a:p>
            <a:br>
              <a:rPr lang="en-US" altLang="en-US" sz="3600" dirty="0">
                <a:solidFill>
                  <a:srgbClr val="01B6E7"/>
                </a:solidFill>
              </a:rPr>
            </a:br>
            <a:r>
              <a:rPr lang="en-US" altLang="en-US" sz="4000" dirty="0">
                <a:solidFill>
                  <a:srgbClr val="01B6E7"/>
                </a:solidFill>
              </a:rPr>
              <a:t>ESTE É O MOMENTO</a:t>
            </a:r>
            <a:endParaRPr lang="en-US" sz="4000" dirty="0">
              <a:solidFill>
                <a:srgbClr val="01B6E7"/>
              </a:solidFill>
            </a:endParaRPr>
          </a:p>
        </p:txBody>
      </p:sp>
      <p:pic>
        <p:nvPicPr>
          <p:cNvPr id="5" name="Picture 4">
            <a:extLst>
              <a:ext uri="{FF2B5EF4-FFF2-40B4-BE49-F238E27FC236}">
                <a16:creationId xmlns:a16="http://schemas.microsoft.com/office/drawing/2014/main" id="{303C2DCA-22C3-43F1-B959-3E0938B23230}"/>
              </a:ext>
            </a:extLst>
          </p:cNvPr>
          <p:cNvPicPr>
            <a:picLocks noChangeAspect="1"/>
          </p:cNvPicPr>
          <p:nvPr/>
        </p:nvPicPr>
        <p:blipFill>
          <a:blip r:embed="rId5"/>
          <a:stretch>
            <a:fillRect/>
          </a:stretch>
        </p:blipFill>
        <p:spPr>
          <a:xfrm>
            <a:off x="2497540" y="1218696"/>
            <a:ext cx="7792872" cy="5365811"/>
          </a:xfrm>
          <a:prstGeom prst="rect">
            <a:avLst/>
          </a:prstGeom>
        </p:spPr>
      </p:pic>
      <p:pic>
        <p:nvPicPr>
          <p:cNvPr id="7" name="Media1">
            <a:hlinkClick r:id="" action="ppaction://media"/>
            <a:extLst>
              <a:ext uri="{FF2B5EF4-FFF2-40B4-BE49-F238E27FC236}">
                <a16:creationId xmlns:a16="http://schemas.microsoft.com/office/drawing/2014/main" id="{6F0C10C7-3A3B-4525-83D2-32E314BD550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a:stretch/>
        </p:blipFill>
        <p:spPr>
          <a:xfrm>
            <a:off x="2648007" y="1473067"/>
            <a:ext cx="7401750" cy="4163484"/>
          </a:xfrm>
          <a:prstGeom prst="rect">
            <a:avLst/>
          </a:prstGeom>
        </p:spPr>
      </p:pic>
    </p:spTree>
    <p:extLst>
      <p:ext uri="{BB962C8B-B14F-4D97-AF65-F5344CB8AC3E}">
        <p14:creationId xmlns:p14="http://schemas.microsoft.com/office/powerpoint/2010/main" val="292873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790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3"/>
          </p:nvPr>
        </p:nvPicPr>
        <p:blipFill>
          <a:blip r:embed="rId3" cstate="hqprint">
            <a:extLst>
              <a:ext uri="{28A0092B-C50C-407E-A947-70E740481C1C}">
                <a14:useLocalDpi xmlns:a14="http://schemas.microsoft.com/office/drawing/2010/main" val="0"/>
              </a:ext>
            </a:extLst>
          </a:blip>
          <a:srcRect t="11068" b="11068"/>
          <a:stretch>
            <a:fillRect/>
          </a:stretch>
        </p:blipFill>
        <p:spPr>
          <a:prstGeom prst="rect">
            <a:avLst/>
          </a:prstGeom>
        </p:spPr>
      </p:pic>
      <p:sp>
        <p:nvSpPr>
          <p:cNvPr id="14" name="Text Placeholder 13"/>
          <p:cNvSpPr>
            <a:spLocks noGrp="1"/>
          </p:cNvSpPr>
          <p:nvPr>
            <p:ph type="body" sz="quarter" idx="16"/>
          </p:nvPr>
        </p:nvSpPr>
        <p:spPr>
          <a:xfrm>
            <a:off x="0" y="0"/>
            <a:ext cx="12192000" cy="6858000"/>
          </a:xfrm>
          <a:solidFill>
            <a:srgbClr val="48595D">
              <a:alpha val="54000"/>
            </a:srgbClr>
          </a:solidFill>
        </p:spPr>
        <p:txBody>
          <a:bodyPr/>
          <a:lstStyle/>
          <a:p>
            <a:endParaRPr lang="pt-BR" dirty="0"/>
          </a:p>
        </p:txBody>
      </p:sp>
      <p:sp>
        <p:nvSpPr>
          <p:cNvPr id="12" name="Text Placeholder 11"/>
          <p:cNvSpPr>
            <a:spLocks noGrp="1"/>
          </p:cNvSpPr>
          <p:nvPr>
            <p:ph type="body" sz="quarter" idx="14"/>
          </p:nvPr>
        </p:nvSpPr>
        <p:spPr>
          <a:xfrm>
            <a:off x="7911508" y="3569839"/>
            <a:ext cx="3880158" cy="1834676"/>
          </a:xfrm>
        </p:spPr>
        <p:txBody>
          <a:bodyPr>
            <a:normAutofit/>
          </a:bodyPr>
          <a:lstStyle/>
          <a:p>
            <a:pPr>
              <a:lnSpc>
                <a:spcPct val="100000"/>
              </a:lnSpc>
            </a:pPr>
            <a:r>
              <a:rPr lang="pt-BR" sz="2500" dirty="0"/>
              <a:t>Fr.brasil@rotary.org</a:t>
            </a:r>
          </a:p>
          <a:p>
            <a:pPr>
              <a:lnSpc>
                <a:spcPct val="100000"/>
              </a:lnSpc>
            </a:pPr>
            <a:r>
              <a:rPr lang="pt-BR" sz="2500" dirty="0"/>
              <a:t>(11) 3217-2630 ramal 1</a:t>
            </a:r>
            <a:endParaRPr lang="pt-BR" sz="2500" dirty="0">
              <a:hlinkClick r:id="rId4"/>
            </a:endParaRPr>
          </a:p>
          <a:p>
            <a:pPr>
              <a:lnSpc>
                <a:spcPct val="100000"/>
              </a:lnSpc>
            </a:pPr>
            <a:r>
              <a:rPr lang="pt-BR" sz="2500" dirty="0"/>
              <a:t>www.abtrf.org.br</a:t>
            </a:r>
          </a:p>
        </p:txBody>
      </p:sp>
      <p:sp>
        <p:nvSpPr>
          <p:cNvPr id="13" name="Text Placeholder 12"/>
          <p:cNvSpPr>
            <a:spLocks noGrp="1"/>
          </p:cNvSpPr>
          <p:nvPr>
            <p:ph type="body" sz="quarter" idx="15"/>
          </p:nvPr>
        </p:nvSpPr>
        <p:spPr>
          <a:xfrm>
            <a:off x="7911508" y="2917906"/>
            <a:ext cx="3880158" cy="651932"/>
          </a:xfrm>
        </p:spPr>
        <p:txBody>
          <a:bodyPr/>
          <a:lstStyle/>
          <a:p>
            <a:r>
              <a:rPr lang="pt-BR" sz="2800" dirty="0"/>
              <a:t>Entre em contato!</a:t>
            </a:r>
          </a:p>
        </p:txBody>
      </p:sp>
    </p:spTree>
    <p:extLst>
      <p:ext uri="{BB962C8B-B14F-4D97-AF65-F5344CB8AC3E}">
        <p14:creationId xmlns:p14="http://schemas.microsoft.com/office/powerpoint/2010/main" val="3413569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p:cNvPicPr>
            <a:picLocks noGrp="1" noChangeAspect="1"/>
          </p:cNvPicPr>
          <p:nvPr>
            <p:ph type="pic" sz="quarter" idx="16"/>
          </p:nvPr>
        </p:nvPicPr>
        <p:blipFill>
          <a:blip r:embed="rId3" cstate="print">
            <a:extLst>
              <a:ext uri="{28A0092B-C50C-407E-A947-70E740481C1C}">
                <a14:useLocalDpi xmlns:a14="http://schemas.microsoft.com/office/drawing/2010/main"/>
              </a:ext>
            </a:extLst>
          </a:blip>
          <a:srcRect t="7812" b="7812"/>
          <a:stretch>
            <a:fillRect/>
          </a:stretch>
        </p:blipFill>
        <p:spPr/>
      </p:pic>
      <p:sp>
        <p:nvSpPr>
          <p:cNvPr id="44" name="Text Placeholder 43"/>
          <p:cNvSpPr>
            <a:spLocks noGrp="1"/>
          </p:cNvSpPr>
          <p:nvPr>
            <p:ph type="body" sz="quarter" idx="17"/>
          </p:nvPr>
        </p:nvSpPr>
        <p:spPr/>
        <p:txBody>
          <a:bodyPr/>
          <a:lstStyle/>
          <a:p>
            <a:endParaRPr lang="pt-BR" dirty="0"/>
          </a:p>
        </p:txBody>
      </p:sp>
      <p:sp>
        <p:nvSpPr>
          <p:cNvPr id="8" name="Content Placeholder 2"/>
          <p:cNvSpPr>
            <a:spLocks noGrp="1"/>
          </p:cNvSpPr>
          <p:nvPr>
            <p:ph type="subTitle" idx="1"/>
          </p:nvPr>
        </p:nvSpPr>
        <p:spPr>
          <a:xfrm>
            <a:off x="201506" y="2009035"/>
            <a:ext cx="6709248" cy="1975764"/>
          </a:xfrm>
        </p:spPr>
        <p:txBody>
          <a:bodyPr rIns="91440" anchor="ctr">
            <a:noAutofit/>
          </a:bodyPr>
          <a:lstStyle/>
          <a:p>
            <a:pPr marL="0" indent="0">
              <a:lnSpc>
                <a:spcPct val="120000"/>
              </a:lnSpc>
              <a:spcBef>
                <a:spcPts val="0"/>
              </a:spcBef>
              <a:buNone/>
            </a:pPr>
            <a:r>
              <a:rPr lang="pt-BR" sz="2000" dirty="0"/>
              <a:t>Organização internacional humanitária de voluntários</a:t>
            </a:r>
          </a:p>
          <a:p>
            <a:pPr marL="0" indent="0">
              <a:lnSpc>
                <a:spcPct val="120000"/>
              </a:lnSpc>
              <a:spcBef>
                <a:spcPts val="0"/>
              </a:spcBef>
              <a:buNone/>
            </a:pPr>
            <a:endParaRPr lang="pt-BR" sz="1600" dirty="0"/>
          </a:p>
          <a:p>
            <a:pPr marL="0" indent="0">
              <a:lnSpc>
                <a:spcPct val="120000"/>
              </a:lnSpc>
              <a:spcBef>
                <a:spcPts val="0"/>
              </a:spcBef>
              <a:buNone/>
            </a:pPr>
            <a:r>
              <a:rPr lang="pt-BR" sz="2000" dirty="0"/>
              <a:t>Atuamos em sete áreas de enfoque, melhorando a vida das comunidades onde nossos clubes estão inseridos:</a:t>
            </a:r>
          </a:p>
          <a:p>
            <a:pPr marL="0" indent="0">
              <a:spcBef>
                <a:spcPts val="0"/>
              </a:spcBef>
              <a:spcAft>
                <a:spcPts val="1018"/>
              </a:spcAft>
              <a:buNone/>
            </a:pPr>
            <a:endParaRPr lang="en-US" sz="2000" b="1" dirty="0">
              <a:solidFill>
                <a:srgbClr val="000000"/>
              </a:solidFill>
              <a:cs typeface="Arial Narrow"/>
            </a:endParaRPr>
          </a:p>
          <a:p>
            <a:pPr marL="0" indent="0">
              <a:spcBef>
                <a:spcPts val="0"/>
              </a:spcBef>
              <a:spcAft>
                <a:spcPts val="1018"/>
              </a:spcAft>
              <a:buNone/>
            </a:pPr>
            <a:endParaRPr lang="en-US" sz="2000" b="1" dirty="0">
              <a:solidFill>
                <a:srgbClr val="000000"/>
              </a:solidFill>
              <a:cs typeface="Arial Narrow"/>
            </a:endParaRPr>
          </a:p>
          <a:p>
            <a:pPr marL="0" indent="0">
              <a:buNone/>
            </a:pPr>
            <a:endParaRPr lang="en-US" sz="2000" dirty="0">
              <a:solidFill>
                <a:srgbClr val="000000"/>
              </a:solidFill>
            </a:endParaRPr>
          </a:p>
        </p:txBody>
      </p:sp>
      <p:sp>
        <p:nvSpPr>
          <p:cNvPr id="14" name="Text Placeholder 13"/>
          <p:cNvSpPr>
            <a:spLocks noGrp="1"/>
          </p:cNvSpPr>
          <p:nvPr>
            <p:ph type="body" sz="quarter" idx="14"/>
          </p:nvPr>
        </p:nvSpPr>
        <p:spPr>
          <a:xfrm>
            <a:off x="296334" y="207735"/>
            <a:ext cx="5449374" cy="1135062"/>
          </a:xfrm>
        </p:spPr>
        <p:txBody>
          <a:bodyPr>
            <a:normAutofit/>
          </a:bodyPr>
          <a:lstStyle/>
          <a:p>
            <a:r>
              <a:rPr lang="pt-BR" dirty="0"/>
              <a:t>Quem somos</a:t>
            </a:r>
          </a:p>
        </p:txBody>
      </p:sp>
      <p:sp>
        <p:nvSpPr>
          <p:cNvPr id="2" name="Slide Number Placeholder 1"/>
          <p:cNvSpPr>
            <a:spLocks noGrp="1"/>
          </p:cNvSpPr>
          <p:nvPr>
            <p:ph type="sldNum" sz="quarter" idx="12"/>
          </p:nvPr>
        </p:nvSpPr>
        <p:spPr/>
        <p:txBody>
          <a:bodyPr>
            <a:normAutofit/>
          </a:bodyPr>
          <a:lstStyle/>
          <a:p>
            <a:pPr>
              <a:spcAft>
                <a:spcPts val="600"/>
              </a:spcAft>
            </a:pPr>
            <a:fld id="{86C9A174-14F9-41E1-A08E-0E6A683F433A}" type="slidenum">
              <a:rPr lang="en-US" sz="1000">
                <a:solidFill>
                  <a:srgbClr val="898989"/>
                </a:solidFill>
              </a:rPr>
              <a:pPr>
                <a:spcAft>
                  <a:spcPts val="600"/>
                </a:spcAft>
              </a:pPr>
              <a:t>2</a:t>
            </a:fld>
            <a:endParaRPr lang="en-US" sz="1000">
              <a:solidFill>
                <a:srgbClr val="898989"/>
              </a:solidFill>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13101" y="3984799"/>
            <a:ext cx="9965798" cy="1765420"/>
          </a:xfrm>
          <a:prstGeom prst="rect">
            <a:avLst/>
          </a:prstGeom>
        </p:spPr>
      </p:pic>
    </p:spTree>
    <p:extLst>
      <p:ext uri="{BB962C8B-B14F-4D97-AF65-F5344CB8AC3E}">
        <p14:creationId xmlns:p14="http://schemas.microsoft.com/office/powerpoint/2010/main" val="6260061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a:stretch/>
        </p:blipFill>
        <p:spPr>
          <a:prstGeom prst="rect">
            <a:avLst/>
          </a:prstGeom>
        </p:spPr>
      </p:pic>
      <p:sp>
        <p:nvSpPr>
          <p:cNvPr id="2" name="Slide Number Placeholder 1"/>
          <p:cNvSpPr>
            <a:spLocks noGrp="1"/>
          </p:cNvSpPr>
          <p:nvPr>
            <p:ph type="sldNum" sz="quarter" idx="12"/>
          </p:nvPr>
        </p:nvSpPr>
        <p:spPr/>
        <p:txBody>
          <a:bodyPr/>
          <a:lstStyle/>
          <a:p>
            <a:fld id="{86C9A174-14F9-41E1-A08E-0E6A683F433A}" type="slidenum">
              <a:rPr lang="en-US" smtClean="0"/>
              <a:pPr/>
              <a:t>3</a:t>
            </a:fld>
            <a:endParaRPr lang="en-US" dirty="0"/>
          </a:p>
        </p:txBody>
      </p:sp>
      <p:sp>
        <p:nvSpPr>
          <p:cNvPr id="10" name="Title 1"/>
          <p:cNvSpPr txBox="1">
            <a:spLocks/>
          </p:cNvSpPr>
          <p:nvPr/>
        </p:nvSpPr>
        <p:spPr>
          <a:xfrm>
            <a:off x="1682222" y="2939690"/>
            <a:ext cx="2481828" cy="3676654"/>
          </a:xfrm>
          <a:prstGeom prst="rect">
            <a:avLst/>
          </a:prstGeom>
        </p:spPr>
        <p:txBody>
          <a:bodyPr vert="horz" lIns="0" tIns="0" rIns="0" bIns="0" rtlCol="0" anchor="ctr">
            <a:noAutofit/>
          </a:bodyPr>
          <a:lstStyle>
            <a:lvl1pPr algn="l" defTabSz="387934" rtl="0" eaLnBrk="1" latinLnBrk="0" hangingPunct="1">
              <a:spcBef>
                <a:spcPct val="0"/>
              </a:spcBef>
              <a:buNone/>
              <a:defRPr sz="1358" kern="0" cap="all" spc="255">
                <a:solidFill>
                  <a:srgbClr val="E30022"/>
                </a:solidFill>
                <a:latin typeface="Arial Narrow"/>
                <a:ea typeface="+mj-ea"/>
                <a:cs typeface="Arial Narrow"/>
              </a:defRPr>
            </a:lvl1pPr>
          </a:lstStyle>
          <a:p>
            <a:r>
              <a:rPr lang="en-US" sz="2000" b="1" cap="none" spc="0" dirty="0">
                <a:solidFill>
                  <a:schemeClr val="bg1"/>
                </a:solidFill>
                <a:latin typeface="+mj-lt"/>
              </a:rPr>
              <a:t>1,2 </a:t>
            </a:r>
            <a:r>
              <a:rPr lang="pt-BR" sz="2000" b="1" cap="none" spc="0" dirty="0">
                <a:solidFill>
                  <a:schemeClr val="bg1"/>
                </a:solidFill>
                <a:latin typeface="+mj-lt"/>
              </a:rPr>
              <a:t>milhão</a:t>
            </a:r>
          </a:p>
          <a:p>
            <a:r>
              <a:rPr lang="pt-BR" sz="2000" cap="none" spc="0" dirty="0">
                <a:solidFill>
                  <a:schemeClr val="bg1"/>
                </a:solidFill>
                <a:latin typeface="+mj-lt"/>
              </a:rPr>
              <a:t>de associados</a:t>
            </a:r>
          </a:p>
          <a:p>
            <a:endParaRPr lang="en-US" sz="2000" b="1" cap="none" spc="0" dirty="0">
              <a:solidFill>
                <a:schemeClr val="bg1"/>
              </a:solidFill>
              <a:latin typeface="+mj-lt"/>
            </a:endParaRPr>
          </a:p>
          <a:p>
            <a:r>
              <a:rPr lang="en-US" sz="2000" b="1" cap="none" spc="0" dirty="0">
                <a:solidFill>
                  <a:schemeClr val="bg1"/>
                </a:solidFill>
                <a:latin typeface="+mj-lt"/>
              </a:rPr>
              <a:t>36.000</a:t>
            </a:r>
          </a:p>
          <a:p>
            <a:r>
              <a:rPr lang="en-US" sz="2000" cap="none" spc="0" dirty="0">
                <a:solidFill>
                  <a:schemeClr val="bg1"/>
                </a:solidFill>
                <a:latin typeface="+mj-lt"/>
              </a:rPr>
              <a:t>Rotary Clubs</a:t>
            </a:r>
          </a:p>
          <a:p>
            <a:endParaRPr lang="en-US" sz="2000" b="1" cap="none" spc="0" dirty="0">
              <a:solidFill>
                <a:schemeClr val="bg1"/>
              </a:solidFill>
              <a:latin typeface="+mj-lt"/>
            </a:endParaRPr>
          </a:p>
          <a:p>
            <a:r>
              <a:rPr lang="en-US" sz="2000" b="1" cap="none" spc="0" dirty="0">
                <a:solidFill>
                  <a:schemeClr val="bg1"/>
                </a:solidFill>
                <a:latin typeface="+mj-lt"/>
              </a:rPr>
              <a:t>218</a:t>
            </a:r>
          </a:p>
          <a:p>
            <a:r>
              <a:rPr lang="pt-BR" sz="2000" cap="none" spc="0" dirty="0">
                <a:solidFill>
                  <a:schemeClr val="bg1"/>
                </a:solidFill>
                <a:latin typeface="+mj-lt"/>
              </a:rPr>
              <a:t>países e </a:t>
            </a:r>
          </a:p>
          <a:p>
            <a:r>
              <a:rPr lang="pt-BR" sz="2000" cap="none" spc="0" dirty="0">
                <a:solidFill>
                  <a:schemeClr val="bg1"/>
                </a:solidFill>
                <a:latin typeface="+mj-lt"/>
              </a:rPr>
              <a:t>regiões geográficas</a:t>
            </a:r>
          </a:p>
          <a:p>
            <a:endParaRPr lang="pt-BR" sz="2000" b="1" cap="none" spc="0" dirty="0">
              <a:solidFill>
                <a:schemeClr val="bg1"/>
              </a:solidFill>
              <a:latin typeface="+mj-lt"/>
            </a:endParaRPr>
          </a:p>
        </p:txBody>
      </p:sp>
      <p:pic>
        <p:nvPicPr>
          <p:cNvPr id="4" name="Picture 3"/>
          <p:cNvPicPr>
            <a:picLocks noChangeAspect="1"/>
          </p:cNvPicPr>
          <p:nvPr/>
        </p:nvPicPr>
        <p:blipFill rotWithShape="1">
          <a:blip r:embed="rId4" cstate="print">
            <a:duotone>
              <a:schemeClr val="accent6">
                <a:shade val="45000"/>
                <a:satMod val="135000"/>
              </a:schemeClr>
              <a:prstClr val="white"/>
            </a:duotone>
            <a:extLst>
              <a:ext uri="{BEBA8EAE-BF5A-486C-A8C5-ECC9F3942E4B}">
                <a14:imgProps xmlns:a14="http://schemas.microsoft.com/office/drawing/2010/main">
                  <a14:imgLayer r:embed="rId5">
                    <a14:imgEffect>
                      <a14:backgroundRemoval t="0" b="100000" l="0" r="100000">
                        <a14:foregroundMark x1="14371" y1="30140" x2="26347" y2="27586"/>
                        <a14:foregroundMark x1="79042" y1="50575" x2="82635" y2="51852"/>
                      </a14:backgroundRemoval>
                    </a14:imgEffect>
                  </a14:imgLayer>
                </a14:imgProps>
              </a:ext>
              <a:ext uri="{28A0092B-C50C-407E-A947-70E740481C1C}">
                <a14:useLocalDpi xmlns:a14="http://schemas.microsoft.com/office/drawing/2010/main"/>
              </a:ext>
            </a:extLst>
          </a:blip>
          <a:srcRect/>
          <a:stretch/>
        </p:blipFill>
        <p:spPr>
          <a:xfrm>
            <a:off x="9060003" y="5675815"/>
            <a:ext cx="721889" cy="677465"/>
          </a:xfrm>
          <a:prstGeom prst="rect">
            <a:avLst/>
          </a:prstGeom>
        </p:spPr>
      </p:pic>
      <p:sp>
        <p:nvSpPr>
          <p:cNvPr id="3" name="TextBox 2">
            <a:extLst>
              <a:ext uri="{FF2B5EF4-FFF2-40B4-BE49-F238E27FC236}">
                <a16:creationId xmlns:a16="http://schemas.microsoft.com/office/drawing/2014/main" id="{8059BCE9-C1E4-496C-9886-4D5ADA9A469A}"/>
              </a:ext>
            </a:extLst>
          </p:cNvPr>
          <p:cNvSpPr txBox="1"/>
          <p:nvPr/>
        </p:nvSpPr>
        <p:spPr>
          <a:xfrm>
            <a:off x="5196993" y="2714071"/>
            <a:ext cx="1969351" cy="769441"/>
          </a:xfrm>
          <a:prstGeom prst="rect">
            <a:avLst/>
          </a:prstGeom>
          <a:noFill/>
        </p:spPr>
        <p:txBody>
          <a:bodyPr wrap="square" rtlCol="0">
            <a:spAutoFit/>
          </a:bodyPr>
          <a:lstStyle/>
          <a:p>
            <a:r>
              <a:rPr lang="en-US" sz="2400" b="1" dirty="0">
                <a:solidFill>
                  <a:srgbClr val="01B4E7"/>
                </a:solidFill>
                <a:latin typeface="+mj-lt"/>
              </a:rPr>
              <a:t>NO BRASIL</a:t>
            </a:r>
          </a:p>
          <a:p>
            <a:endParaRPr lang="en-US" sz="2000" dirty="0">
              <a:latin typeface="+mj-lt"/>
            </a:endParaRPr>
          </a:p>
        </p:txBody>
      </p:sp>
      <p:sp>
        <p:nvSpPr>
          <p:cNvPr id="7" name="TextBox 6">
            <a:extLst>
              <a:ext uri="{FF2B5EF4-FFF2-40B4-BE49-F238E27FC236}">
                <a16:creationId xmlns:a16="http://schemas.microsoft.com/office/drawing/2014/main" id="{46C4B36F-2246-4279-AECF-622A1DD8A4C4}"/>
              </a:ext>
            </a:extLst>
          </p:cNvPr>
          <p:cNvSpPr txBox="1"/>
          <p:nvPr/>
        </p:nvSpPr>
        <p:spPr>
          <a:xfrm>
            <a:off x="6105621" y="3191484"/>
            <a:ext cx="3197346" cy="3785652"/>
          </a:xfrm>
          <a:prstGeom prst="rect">
            <a:avLst/>
          </a:prstGeom>
          <a:noFill/>
        </p:spPr>
        <p:txBody>
          <a:bodyPr wrap="square" rtlCol="0">
            <a:spAutoFit/>
          </a:bodyPr>
          <a:lstStyle/>
          <a:p>
            <a:pPr lvl="0"/>
            <a:r>
              <a:rPr lang="pt-BR" sz="2000" b="1" dirty="0">
                <a:solidFill>
                  <a:schemeClr val="bg1"/>
                </a:solidFill>
                <a:latin typeface="+mj-lt"/>
              </a:rPr>
              <a:t>52 mil</a:t>
            </a:r>
          </a:p>
          <a:p>
            <a:pPr lvl="0"/>
            <a:r>
              <a:rPr lang="pt-BR" sz="2000" dirty="0">
                <a:solidFill>
                  <a:schemeClr val="bg1"/>
                </a:solidFill>
                <a:latin typeface="+mj-lt"/>
              </a:rPr>
              <a:t>associados</a:t>
            </a:r>
          </a:p>
          <a:p>
            <a:pPr lvl="0"/>
            <a:endParaRPr lang="pt-BR" sz="2000" dirty="0">
              <a:solidFill>
                <a:schemeClr val="bg1"/>
              </a:solidFill>
              <a:latin typeface="+mj-lt"/>
            </a:endParaRPr>
          </a:p>
          <a:p>
            <a:r>
              <a:rPr lang="en-US" sz="2000" b="1" dirty="0">
                <a:solidFill>
                  <a:schemeClr val="bg1"/>
                </a:solidFill>
                <a:latin typeface="+mj-lt"/>
              </a:rPr>
              <a:t>2.400</a:t>
            </a:r>
          </a:p>
          <a:p>
            <a:r>
              <a:rPr lang="en-US" sz="2000" dirty="0">
                <a:solidFill>
                  <a:schemeClr val="bg1"/>
                </a:solidFill>
                <a:latin typeface="+mj-lt"/>
              </a:rPr>
              <a:t>Rotary Clubs</a:t>
            </a:r>
          </a:p>
          <a:p>
            <a:pPr lvl="0"/>
            <a:endParaRPr lang="en-US" sz="2000" dirty="0">
              <a:solidFill>
                <a:schemeClr val="bg1"/>
              </a:solidFill>
              <a:latin typeface="+mj-lt"/>
            </a:endParaRPr>
          </a:p>
          <a:p>
            <a:r>
              <a:rPr lang="en-US" sz="2000" b="1" dirty="0">
                <a:solidFill>
                  <a:schemeClr val="bg1"/>
                </a:solidFill>
                <a:latin typeface="+mj-lt"/>
              </a:rPr>
              <a:t>+9 mil</a:t>
            </a:r>
          </a:p>
          <a:p>
            <a:r>
              <a:rPr lang="en-US" sz="2000" dirty="0" err="1">
                <a:solidFill>
                  <a:schemeClr val="bg1"/>
                </a:solidFill>
                <a:latin typeface="+mj-lt"/>
              </a:rPr>
              <a:t>jovens</a:t>
            </a:r>
            <a:r>
              <a:rPr lang="en-US" sz="2000" dirty="0">
                <a:solidFill>
                  <a:schemeClr val="bg1"/>
                </a:solidFill>
                <a:latin typeface="+mj-lt"/>
              </a:rPr>
              <a:t> no Rotaract</a:t>
            </a:r>
          </a:p>
          <a:p>
            <a:pPr lvl="0"/>
            <a:endParaRPr lang="en-US" sz="2000" dirty="0">
              <a:solidFill>
                <a:schemeClr val="bg1"/>
              </a:solidFill>
              <a:latin typeface="+mj-lt"/>
            </a:endParaRPr>
          </a:p>
          <a:p>
            <a:endParaRPr lang="en-US" sz="2000" dirty="0">
              <a:solidFill>
                <a:srgbClr val="263B4C"/>
              </a:solidFill>
              <a:latin typeface="+mj-lt"/>
            </a:endParaRPr>
          </a:p>
          <a:p>
            <a:pPr lvl="0"/>
            <a:endParaRPr lang="pt-BR" sz="2000" dirty="0">
              <a:solidFill>
                <a:srgbClr val="263B4C"/>
              </a:solidFill>
              <a:latin typeface="+mj-lt"/>
            </a:endParaRPr>
          </a:p>
          <a:p>
            <a:endParaRPr lang="en-US" sz="2000" dirty="0">
              <a:latin typeface="+mj-lt"/>
            </a:endParaRPr>
          </a:p>
        </p:txBody>
      </p:sp>
      <p:sp>
        <p:nvSpPr>
          <p:cNvPr id="5" name="TextBox 4">
            <a:extLst>
              <a:ext uri="{FF2B5EF4-FFF2-40B4-BE49-F238E27FC236}">
                <a16:creationId xmlns:a16="http://schemas.microsoft.com/office/drawing/2014/main" id="{66F1EF3E-0451-474F-8CB5-F09758CC0A9E}"/>
              </a:ext>
            </a:extLst>
          </p:cNvPr>
          <p:cNvSpPr txBox="1"/>
          <p:nvPr/>
        </p:nvSpPr>
        <p:spPr>
          <a:xfrm>
            <a:off x="9781892" y="5768505"/>
            <a:ext cx="2589088" cy="584775"/>
          </a:xfrm>
          <a:prstGeom prst="rect">
            <a:avLst/>
          </a:prstGeom>
          <a:noFill/>
        </p:spPr>
        <p:txBody>
          <a:bodyPr wrap="square" rtlCol="0">
            <a:spAutoFit/>
          </a:bodyPr>
          <a:lstStyle/>
          <a:p>
            <a:r>
              <a:rPr lang="pt-BR" sz="1600" dirty="0">
                <a:solidFill>
                  <a:schemeClr val="bg1"/>
                </a:solidFill>
                <a:latin typeface="+mj-lt"/>
                <a:cs typeface="Arial" panose="020B0604020202020204" pitchFamily="34" charset="0"/>
              </a:rPr>
              <a:t>+64 mil seguidores no Facebook e Twitter</a:t>
            </a:r>
            <a:endParaRPr lang="en-US" sz="1600" dirty="0">
              <a:solidFill>
                <a:schemeClr val="bg1"/>
              </a:solidFill>
              <a:latin typeface="+mj-lt"/>
              <a:cs typeface="Arial" panose="020B0604020202020204" pitchFamily="34" charset="0"/>
            </a:endParaRPr>
          </a:p>
        </p:txBody>
      </p:sp>
      <p:sp>
        <p:nvSpPr>
          <p:cNvPr id="8" name="TextBox 7">
            <a:extLst>
              <a:ext uri="{FF2B5EF4-FFF2-40B4-BE49-F238E27FC236}">
                <a16:creationId xmlns:a16="http://schemas.microsoft.com/office/drawing/2014/main" id="{33351D0D-E8FC-4766-B52A-7176DD6A6E25}"/>
              </a:ext>
            </a:extLst>
          </p:cNvPr>
          <p:cNvSpPr txBox="1"/>
          <p:nvPr/>
        </p:nvSpPr>
        <p:spPr>
          <a:xfrm>
            <a:off x="1094855" y="2714071"/>
            <a:ext cx="1948595" cy="830997"/>
          </a:xfrm>
          <a:prstGeom prst="rect">
            <a:avLst/>
          </a:prstGeom>
          <a:noFill/>
        </p:spPr>
        <p:txBody>
          <a:bodyPr wrap="square" rtlCol="0">
            <a:spAutoFit/>
          </a:bodyPr>
          <a:lstStyle/>
          <a:p>
            <a:r>
              <a:rPr lang="en-US" sz="2400" b="1" dirty="0">
                <a:solidFill>
                  <a:srgbClr val="01B4E7"/>
                </a:solidFill>
                <a:latin typeface="+mj-lt"/>
              </a:rPr>
              <a:t>NO MUNDO</a:t>
            </a:r>
            <a:endParaRPr lang="en-US" sz="2400" dirty="0">
              <a:solidFill>
                <a:srgbClr val="01B4E7"/>
              </a:solidFill>
              <a:latin typeface="+mj-lt"/>
            </a:endParaRPr>
          </a:p>
          <a:p>
            <a:endParaRPr lang="en-US" sz="2400" dirty="0">
              <a:latin typeface="+mj-lt"/>
            </a:endParaRPr>
          </a:p>
        </p:txBody>
      </p:sp>
      <p:sp>
        <p:nvSpPr>
          <p:cNvPr id="15" name="Text Placeholder 14"/>
          <p:cNvSpPr>
            <a:spLocks noGrp="1"/>
          </p:cNvSpPr>
          <p:nvPr>
            <p:ph type="body" sz="quarter" idx="14"/>
          </p:nvPr>
        </p:nvSpPr>
        <p:spPr>
          <a:xfrm>
            <a:off x="1" y="-2451"/>
            <a:ext cx="12192000" cy="2419070"/>
          </a:xfrm>
          <a:solidFill>
            <a:srgbClr val="48595D">
              <a:alpha val="54000"/>
            </a:srgbClr>
          </a:solidFill>
        </p:spPr>
        <p:txBody>
          <a:bodyPr/>
          <a:lstStyle/>
          <a:p>
            <a:r>
              <a:rPr lang="pt-BR" dirty="0"/>
              <a:t>QUANTOS SOMOS</a:t>
            </a:r>
          </a:p>
        </p:txBody>
      </p:sp>
    </p:spTree>
    <p:extLst>
      <p:ext uri="{BB962C8B-B14F-4D97-AF65-F5344CB8AC3E}">
        <p14:creationId xmlns:p14="http://schemas.microsoft.com/office/powerpoint/2010/main" val="18509650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650133" y="156514"/>
            <a:ext cx="423334" cy="365125"/>
          </a:xfrm>
        </p:spPr>
        <p:txBody>
          <a:bodyPr/>
          <a:lstStyle/>
          <a:p>
            <a:fld id="{86C9A174-14F9-41E1-A08E-0E6A683F433A}" type="slidenum">
              <a:rPr lang="en-US" smtClean="0"/>
              <a:pPr/>
              <a:t>4</a:t>
            </a:fld>
            <a:endParaRPr lang="en-US" dirty="0"/>
          </a:p>
        </p:txBody>
      </p:sp>
      <p:grpSp>
        <p:nvGrpSpPr>
          <p:cNvPr id="24" name="Group 23"/>
          <p:cNvGrpSpPr/>
          <p:nvPr/>
        </p:nvGrpSpPr>
        <p:grpSpPr>
          <a:xfrm>
            <a:off x="1669232" y="1762740"/>
            <a:ext cx="3680689" cy="1933533"/>
            <a:chOff x="867288" y="1278679"/>
            <a:chExt cx="3320717" cy="1933533"/>
          </a:xfrm>
        </p:grpSpPr>
        <p:sp>
          <p:nvSpPr>
            <p:cNvPr id="25" name="Oval 24"/>
            <p:cNvSpPr/>
            <p:nvPr/>
          </p:nvSpPr>
          <p:spPr>
            <a:xfrm>
              <a:off x="926431" y="1278679"/>
              <a:ext cx="529389" cy="52938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26" name="Rectangle 25"/>
            <p:cNvSpPr/>
            <p:nvPr/>
          </p:nvSpPr>
          <p:spPr>
            <a:xfrm>
              <a:off x="1491914" y="1478265"/>
              <a:ext cx="2238113" cy="400110"/>
            </a:xfrm>
            <a:prstGeom prst="rect">
              <a:avLst/>
            </a:prstGeom>
          </p:spPr>
          <p:txBody>
            <a:bodyPr wrap="none">
              <a:spAutoFit/>
            </a:bodyPr>
            <a:lstStyle/>
            <a:p>
              <a:r>
                <a:rPr lang="pt-BR" sz="2000" b="1" dirty="0">
                  <a:solidFill>
                    <a:schemeClr val="bg1"/>
                  </a:solidFill>
                  <a:latin typeface="+mj-lt"/>
                </a:rPr>
                <a:t>Nós conectamos</a:t>
              </a:r>
            </a:p>
          </p:txBody>
        </p:sp>
        <p:sp>
          <p:nvSpPr>
            <p:cNvPr id="27" name="Rectangle 26"/>
            <p:cNvSpPr/>
            <p:nvPr/>
          </p:nvSpPr>
          <p:spPr>
            <a:xfrm>
              <a:off x="867288" y="1888773"/>
              <a:ext cx="3320717" cy="1323439"/>
            </a:xfrm>
            <a:prstGeom prst="rect">
              <a:avLst/>
            </a:prstGeom>
          </p:spPr>
          <p:txBody>
            <a:bodyPr wrap="square">
              <a:spAutoFit/>
            </a:bodyPr>
            <a:lstStyle/>
            <a:p>
              <a:r>
                <a:rPr lang="pt-BR" sz="2000" dirty="0">
                  <a:solidFill>
                    <a:schemeClr val="bg1"/>
                  </a:solidFill>
                  <a:latin typeface="+mj-lt"/>
                  <a:cs typeface="Georgia"/>
                </a:rPr>
                <a:t>O Rotary conecta mais de  </a:t>
              </a:r>
              <a:br>
                <a:rPr lang="pt-BR" sz="2000" dirty="0">
                  <a:solidFill>
                    <a:schemeClr val="bg1"/>
                  </a:solidFill>
                  <a:latin typeface="+mj-lt"/>
                  <a:cs typeface="Georgia"/>
                </a:rPr>
              </a:br>
              <a:r>
                <a:rPr lang="pt-BR" sz="2000" dirty="0">
                  <a:solidFill>
                    <a:schemeClr val="bg1"/>
                  </a:solidFill>
                  <a:latin typeface="+mj-lt"/>
                  <a:cs typeface="Georgia"/>
                </a:rPr>
                <a:t>1,2 milhão de pessoas em cerca de 35.000 clubes para fazer a diferença globalmente</a:t>
              </a:r>
            </a:p>
          </p:txBody>
        </p:sp>
      </p:grpSp>
      <p:grpSp>
        <p:nvGrpSpPr>
          <p:cNvPr id="28" name="Group 27"/>
          <p:cNvGrpSpPr/>
          <p:nvPr/>
        </p:nvGrpSpPr>
        <p:grpSpPr>
          <a:xfrm>
            <a:off x="1644154" y="4021513"/>
            <a:ext cx="3801301" cy="1933533"/>
            <a:chOff x="867288" y="1278679"/>
            <a:chExt cx="3498195" cy="1933533"/>
          </a:xfrm>
        </p:grpSpPr>
        <p:sp>
          <p:nvSpPr>
            <p:cNvPr id="29" name="Oval 28"/>
            <p:cNvSpPr/>
            <p:nvPr/>
          </p:nvSpPr>
          <p:spPr>
            <a:xfrm>
              <a:off x="926431" y="1278679"/>
              <a:ext cx="529389" cy="52938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30" name="Rectangle 29"/>
            <p:cNvSpPr/>
            <p:nvPr/>
          </p:nvSpPr>
          <p:spPr>
            <a:xfrm>
              <a:off x="1491914" y="1478265"/>
              <a:ext cx="2606804" cy="400110"/>
            </a:xfrm>
            <a:prstGeom prst="rect">
              <a:avLst/>
            </a:prstGeom>
          </p:spPr>
          <p:txBody>
            <a:bodyPr wrap="none">
              <a:spAutoFit/>
            </a:bodyPr>
            <a:lstStyle/>
            <a:p>
              <a:r>
                <a:rPr lang="pt-BR" sz="2000" b="1" dirty="0">
                  <a:solidFill>
                    <a:schemeClr val="bg1"/>
                  </a:solidFill>
                  <a:latin typeface="+mj-lt"/>
                </a:rPr>
                <a:t>Nós transformamos</a:t>
              </a:r>
            </a:p>
          </p:txBody>
        </p:sp>
        <p:sp>
          <p:nvSpPr>
            <p:cNvPr id="31" name="Rectangle 30"/>
            <p:cNvSpPr/>
            <p:nvPr/>
          </p:nvSpPr>
          <p:spPr>
            <a:xfrm>
              <a:off x="867288" y="1888773"/>
              <a:ext cx="3498195" cy="1323439"/>
            </a:xfrm>
            <a:prstGeom prst="rect">
              <a:avLst/>
            </a:prstGeom>
          </p:spPr>
          <p:txBody>
            <a:bodyPr wrap="square">
              <a:spAutoFit/>
            </a:bodyPr>
            <a:lstStyle/>
            <a:p>
              <a:r>
                <a:rPr lang="pt-BR" sz="2000" dirty="0">
                  <a:solidFill>
                    <a:schemeClr val="bg1"/>
                  </a:solidFill>
                  <a:latin typeface="+mj-lt"/>
                  <a:cs typeface="Georgia"/>
                </a:rPr>
                <a:t>Os rotarianos doam mais de 16 milhões de horas por ano para promover melhorias sociais em comunidades do mundo inteiro</a:t>
              </a:r>
              <a:endParaRPr lang="en-US" sz="2000" dirty="0">
                <a:solidFill>
                  <a:schemeClr val="bg1"/>
                </a:solidFill>
                <a:latin typeface="+mj-lt"/>
                <a:cs typeface="Georgia"/>
              </a:endParaRPr>
            </a:p>
          </p:txBody>
        </p:sp>
      </p:grpSp>
      <p:grpSp>
        <p:nvGrpSpPr>
          <p:cNvPr id="32" name="Group 31"/>
          <p:cNvGrpSpPr/>
          <p:nvPr/>
        </p:nvGrpSpPr>
        <p:grpSpPr>
          <a:xfrm>
            <a:off x="7231184" y="1829222"/>
            <a:ext cx="3843777" cy="1933533"/>
            <a:chOff x="867288" y="1278679"/>
            <a:chExt cx="3457073" cy="1933533"/>
          </a:xfrm>
        </p:grpSpPr>
        <p:sp>
          <p:nvSpPr>
            <p:cNvPr id="33" name="Oval 32"/>
            <p:cNvSpPr/>
            <p:nvPr/>
          </p:nvSpPr>
          <p:spPr>
            <a:xfrm>
              <a:off x="926431" y="1278679"/>
              <a:ext cx="529389" cy="52938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34" name="Rectangle 33"/>
            <p:cNvSpPr/>
            <p:nvPr/>
          </p:nvSpPr>
          <p:spPr>
            <a:xfrm>
              <a:off x="1491914" y="1478265"/>
              <a:ext cx="2108269" cy="400110"/>
            </a:xfrm>
            <a:prstGeom prst="rect">
              <a:avLst/>
            </a:prstGeom>
          </p:spPr>
          <p:txBody>
            <a:bodyPr wrap="none">
              <a:spAutoFit/>
            </a:bodyPr>
            <a:lstStyle/>
            <a:p>
              <a:r>
                <a:rPr lang="pt-BR" sz="2000" b="1" dirty="0">
                  <a:solidFill>
                    <a:schemeClr val="bg1"/>
                  </a:solidFill>
                  <a:latin typeface="+mj-lt"/>
                </a:rPr>
                <a:t>Nós inspiramos</a:t>
              </a:r>
            </a:p>
          </p:txBody>
        </p:sp>
        <p:sp>
          <p:nvSpPr>
            <p:cNvPr id="35" name="Rectangle 34"/>
            <p:cNvSpPr/>
            <p:nvPr/>
          </p:nvSpPr>
          <p:spPr>
            <a:xfrm>
              <a:off x="867288" y="1888773"/>
              <a:ext cx="3457073" cy="1323439"/>
            </a:xfrm>
            <a:prstGeom prst="rect">
              <a:avLst/>
            </a:prstGeom>
          </p:spPr>
          <p:txBody>
            <a:bodyPr wrap="square">
              <a:spAutoFit/>
            </a:bodyPr>
            <a:lstStyle/>
            <a:p>
              <a:r>
                <a:rPr lang="pt-BR" sz="2000" dirty="0">
                  <a:solidFill>
                    <a:schemeClr val="bg1"/>
                  </a:solidFill>
                  <a:latin typeface="+mj-lt"/>
                  <a:cs typeface="Georgia"/>
                </a:rPr>
                <a:t>O Rotary une pessoas para causar mudanças duradouras em si mesmas, nas suas comunidades e no mundo todo</a:t>
              </a:r>
              <a:endParaRPr lang="en-US" sz="2000" dirty="0">
                <a:solidFill>
                  <a:schemeClr val="bg1"/>
                </a:solidFill>
                <a:latin typeface="+mj-lt"/>
                <a:cs typeface="Georgia"/>
              </a:endParaRPr>
            </a:p>
          </p:txBody>
        </p:sp>
      </p:grpSp>
      <p:pic>
        <p:nvPicPr>
          <p:cNvPr id="40" name="Picture 39"/>
          <p:cNvPicPr>
            <a:picLocks noChangeAspect="1"/>
          </p:cNvPicPr>
          <p:nvPr/>
        </p:nvPicPr>
        <p:blipFill>
          <a:blip r:embed="rId3" cstate="print">
            <a:biLevel thresh="25000"/>
            <a:extLst>
              <a:ext uri="{28A0092B-C50C-407E-A947-70E740481C1C}">
                <a14:useLocalDpi xmlns:a14="http://schemas.microsoft.com/office/drawing/2010/main"/>
              </a:ext>
            </a:extLst>
          </a:blip>
          <a:stretch>
            <a:fillRect/>
          </a:stretch>
        </p:blipFill>
        <p:spPr>
          <a:xfrm>
            <a:off x="1816726" y="1827430"/>
            <a:ext cx="420325" cy="420325"/>
          </a:xfrm>
          <a:prstGeom prst="rect">
            <a:avLst/>
          </a:prstGeom>
        </p:spPr>
      </p:pic>
      <p:pic>
        <p:nvPicPr>
          <p:cNvPr id="41" name="Picture 4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9742">
            <a:off x="1757828" y="4076726"/>
            <a:ext cx="420325" cy="420325"/>
          </a:xfrm>
          <a:prstGeom prst="rect">
            <a:avLst/>
          </a:prstGeom>
        </p:spPr>
      </p:pic>
      <p:pic>
        <p:nvPicPr>
          <p:cNvPr id="42" name="Picture 4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435923" y="1917742"/>
            <a:ext cx="345947" cy="345947"/>
          </a:xfrm>
          <a:prstGeom prst="rect">
            <a:avLst/>
          </a:prstGeom>
        </p:spPr>
      </p:pic>
      <p:grpSp>
        <p:nvGrpSpPr>
          <p:cNvPr id="4" name="Group 3"/>
          <p:cNvGrpSpPr/>
          <p:nvPr/>
        </p:nvGrpSpPr>
        <p:grpSpPr>
          <a:xfrm>
            <a:off x="7231184" y="4062457"/>
            <a:ext cx="4314821" cy="1933533"/>
            <a:chOff x="6685272" y="4021513"/>
            <a:chExt cx="3843777" cy="1933533"/>
          </a:xfrm>
        </p:grpSpPr>
        <p:grpSp>
          <p:nvGrpSpPr>
            <p:cNvPr id="36" name="Group 35"/>
            <p:cNvGrpSpPr/>
            <p:nvPr/>
          </p:nvGrpSpPr>
          <p:grpSpPr>
            <a:xfrm>
              <a:off x="6685272" y="4021513"/>
              <a:ext cx="3843777" cy="1933533"/>
              <a:chOff x="867288" y="1278679"/>
              <a:chExt cx="3843777" cy="1933533"/>
            </a:xfrm>
          </p:grpSpPr>
          <p:sp>
            <p:nvSpPr>
              <p:cNvPr id="37" name="Oval 36"/>
              <p:cNvSpPr/>
              <p:nvPr/>
            </p:nvSpPr>
            <p:spPr>
              <a:xfrm>
                <a:off x="926431" y="1278679"/>
                <a:ext cx="529389" cy="52938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chemeClr val="bg1"/>
                  </a:solidFill>
                  <a:latin typeface="+mj-lt"/>
                </a:endParaRPr>
              </a:p>
            </p:txBody>
          </p:sp>
          <p:sp>
            <p:nvSpPr>
              <p:cNvPr id="38" name="Rectangle 37"/>
              <p:cNvSpPr/>
              <p:nvPr/>
            </p:nvSpPr>
            <p:spPr>
              <a:xfrm>
                <a:off x="1491914" y="1478265"/>
                <a:ext cx="3219151" cy="400110"/>
              </a:xfrm>
              <a:prstGeom prst="rect">
                <a:avLst/>
              </a:prstGeom>
            </p:spPr>
            <p:txBody>
              <a:bodyPr wrap="none">
                <a:spAutoFit/>
              </a:bodyPr>
              <a:lstStyle/>
              <a:p>
                <a:r>
                  <a:rPr lang="pt-BR" sz="2000" b="1" dirty="0">
                    <a:solidFill>
                      <a:schemeClr val="bg1"/>
                    </a:solidFill>
                    <a:latin typeface="+mj-lt"/>
                  </a:rPr>
                  <a:t>Nós combatemos a pólio</a:t>
                </a:r>
              </a:p>
            </p:txBody>
          </p:sp>
          <p:sp>
            <p:nvSpPr>
              <p:cNvPr id="39" name="Rectangle 38"/>
              <p:cNvSpPr/>
              <p:nvPr/>
            </p:nvSpPr>
            <p:spPr>
              <a:xfrm>
                <a:off x="867288" y="1888773"/>
                <a:ext cx="3457073" cy="1323439"/>
              </a:xfrm>
              <a:prstGeom prst="rect">
                <a:avLst/>
              </a:prstGeom>
            </p:spPr>
            <p:txBody>
              <a:bodyPr wrap="square">
                <a:spAutoFit/>
              </a:bodyPr>
              <a:lstStyle/>
              <a:p>
                <a:r>
                  <a:rPr lang="pt-BR" sz="2000" dirty="0">
                    <a:solidFill>
                      <a:schemeClr val="bg1"/>
                    </a:solidFill>
                    <a:latin typeface="+mj-lt"/>
                    <a:cs typeface="Georgia"/>
                  </a:rPr>
                  <a:t>Com a ajuda de nossos parceiros, conseguimos reduzir os casos de poliomielite no mundo em 99,9% desde 1988</a:t>
                </a:r>
                <a:endParaRPr lang="en-US" sz="2000" dirty="0">
                  <a:solidFill>
                    <a:schemeClr val="bg1"/>
                  </a:solidFill>
                  <a:latin typeface="+mj-lt"/>
                  <a:cs typeface="Georgia"/>
                </a:endParaRPr>
              </a:p>
            </p:txBody>
          </p:sp>
        </p:grpSp>
        <p:grpSp>
          <p:nvGrpSpPr>
            <p:cNvPr id="45" name="Group 44"/>
            <p:cNvGrpSpPr/>
            <p:nvPr/>
          </p:nvGrpSpPr>
          <p:grpSpPr>
            <a:xfrm>
              <a:off x="6811877" y="4076044"/>
              <a:ext cx="420325" cy="420325"/>
              <a:chOff x="4519442" y="3600804"/>
              <a:chExt cx="420325" cy="420325"/>
            </a:xfrm>
          </p:grpSpPr>
          <p:pic>
            <p:nvPicPr>
              <p:cNvPr id="46" name="Picture 4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519442" y="3600804"/>
                <a:ext cx="420325" cy="420325"/>
              </a:xfrm>
              <a:prstGeom prst="rect">
                <a:avLst/>
              </a:prstGeom>
            </p:spPr>
          </p:pic>
          <p:sp>
            <p:nvSpPr>
              <p:cNvPr id="47" name="Rectangle 46"/>
              <p:cNvSpPr/>
              <p:nvPr/>
            </p:nvSpPr>
            <p:spPr>
              <a:xfrm rot="2793438">
                <a:off x="4635496" y="3748513"/>
                <a:ext cx="87091" cy="155457"/>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000" dirty="0">
                  <a:solidFill>
                    <a:schemeClr val="bg1"/>
                  </a:solidFill>
                  <a:latin typeface="+mj-lt"/>
                </a:endParaRPr>
              </a:p>
            </p:txBody>
          </p:sp>
        </p:grpSp>
      </p:grpSp>
      <p:sp>
        <p:nvSpPr>
          <p:cNvPr id="43" name="Text Placeholder 13"/>
          <p:cNvSpPr txBox="1">
            <a:spLocks/>
          </p:cNvSpPr>
          <p:nvPr/>
        </p:nvSpPr>
        <p:spPr>
          <a:xfrm>
            <a:off x="423080" y="453399"/>
            <a:ext cx="5906347" cy="1135062"/>
          </a:xfrm>
          <a:prstGeom prst="rect">
            <a:avLst/>
          </a:prstGeom>
          <a:ln>
            <a:noFill/>
            <a:round/>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4400" b="1" cap="all" dirty="0">
                <a:solidFill>
                  <a:srgbClr val="01B6E7"/>
                </a:solidFill>
                <a:latin typeface="+mj-lt"/>
              </a:rPr>
              <a:t>JUNTOS</a:t>
            </a:r>
          </a:p>
        </p:txBody>
      </p:sp>
      <p:cxnSp>
        <p:nvCxnSpPr>
          <p:cNvPr id="11" name="Straight Connector 10"/>
          <p:cNvCxnSpPr/>
          <p:nvPr/>
        </p:nvCxnSpPr>
        <p:spPr>
          <a:xfrm>
            <a:off x="423080" y="1321122"/>
            <a:ext cx="5281683" cy="136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27701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819012" y="4136329"/>
            <a:ext cx="2758750" cy="2207974"/>
            <a:chOff x="451028" y="3776772"/>
            <a:chExt cx="2758750" cy="2207974"/>
          </a:xfrm>
        </p:grpSpPr>
        <p:sp>
          <p:nvSpPr>
            <p:cNvPr id="31" name="Oval 30"/>
            <p:cNvSpPr/>
            <p:nvPr/>
          </p:nvSpPr>
          <p:spPr>
            <a:xfrm>
              <a:off x="1387744" y="3776772"/>
              <a:ext cx="808664" cy="737427"/>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mj-lt"/>
              </a:endParaRPr>
            </a:p>
          </p:txBody>
        </p:sp>
        <p:sp>
          <p:nvSpPr>
            <p:cNvPr id="29" name="TextBox 28"/>
            <p:cNvSpPr txBox="1"/>
            <p:nvPr/>
          </p:nvSpPr>
          <p:spPr>
            <a:xfrm>
              <a:off x="834042" y="4499542"/>
              <a:ext cx="1891482" cy="480131"/>
            </a:xfrm>
            <a:prstGeom prst="rect">
              <a:avLst/>
            </a:prstGeom>
            <a:noFill/>
          </p:spPr>
          <p:txBody>
            <a:bodyPr wrap="square" rtlCol="0">
              <a:spAutoFit/>
            </a:bodyPr>
            <a:lstStyle/>
            <a:p>
              <a:pPr algn="ctr"/>
              <a:r>
                <a:rPr lang="en-US" sz="2520" b="1" dirty="0">
                  <a:solidFill>
                    <a:schemeClr val="bg1"/>
                  </a:solidFill>
                  <a:latin typeface="+mj-lt"/>
                </a:rPr>
                <a:t>43 </a:t>
              </a:r>
              <a:r>
                <a:rPr lang="en-US" sz="2520" b="1" dirty="0" err="1">
                  <a:solidFill>
                    <a:schemeClr val="bg1"/>
                  </a:solidFill>
                  <a:latin typeface="+mj-lt"/>
                </a:rPr>
                <a:t>milhões</a:t>
              </a:r>
              <a:endParaRPr lang="en-US" sz="2520" b="1" dirty="0">
                <a:solidFill>
                  <a:schemeClr val="bg1"/>
                </a:solidFill>
                <a:latin typeface="+mj-lt"/>
              </a:endParaRPr>
            </a:p>
          </p:txBody>
        </p:sp>
        <p:sp>
          <p:nvSpPr>
            <p:cNvPr id="30" name="Rectangle 29"/>
            <p:cNvSpPr/>
            <p:nvPr/>
          </p:nvSpPr>
          <p:spPr>
            <a:xfrm>
              <a:off x="451028" y="4722862"/>
              <a:ext cx="2758750" cy="1261884"/>
            </a:xfrm>
            <a:prstGeom prst="rect">
              <a:avLst/>
            </a:prstGeom>
          </p:spPr>
          <p:txBody>
            <a:bodyPr wrap="square">
              <a:spAutoFit/>
            </a:bodyPr>
            <a:lstStyle/>
            <a:p>
              <a:pPr algn="ctr"/>
              <a:br>
                <a:rPr lang="pt-BR" sz="1600" dirty="0">
                  <a:solidFill>
                    <a:schemeClr val="bg1"/>
                  </a:solidFill>
                  <a:latin typeface="+mj-lt"/>
                </a:rPr>
              </a:br>
              <a:r>
                <a:rPr lang="pt-BR" sz="2000" dirty="0">
                  <a:solidFill>
                    <a:schemeClr val="bg1"/>
                  </a:solidFill>
                  <a:latin typeface="+mj-lt"/>
                </a:rPr>
                <a:t>de brasileiros vivem em situação de insegurança alimentar</a:t>
              </a:r>
              <a:endParaRPr lang="en-US" sz="2000" dirty="0">
                <a:solidFill>
                  <a:schemeClr val="bg1"/>
                </a:solidFill>
                <a:latin typeface="+mj-lt"/>
              </a:endParaRPr>
            </a:p>
          </p:txBody>
        </p:sp>
      </p:grpSp>
      <p:grpSp>
        <p:nvGrpSpPr>
          <p:cNvPr id="33" name="Group 32"/>
          <p:cNvGrpSpPr/>
          <p:nvPr/>
        </p:nvGrpSpPr>
        <p:grpSpPr>
          <a:xfrm>
            <a:off x="7952213" y="4346400"/>
            <a:ext cx="2592122" cy="2109118"/>
            <a:chOff x="2985106" y="3795629"/>
            <a:chExt cx="2592122" cy="2109118"/>
          </a:xfrm>
        </p:grpSpPr>
        <p:grpSp>
          <p:nvGrpSpPr>
            <p:cNvPr id="34" name="Group 33"/>
            <p:cNvGrpSpPr/>
            <p:nvPr/>
          </p:nvGrpSpPr>
          <p:grpSpPr>
            <a:xfrm>
              <a:off x="3890288" y="3795629"/>
              <a:ext cx="753407" cy="628024"/>
              <a:chOff x="5185135" y="1490354"/>
              <a:chExt cx="753407" cy="628024"/>
            </a:xfrm>
          </p:grpSpPr>
          <p:sp>
            <p:nvSpPr>
              <p:cNvPr id="37" name="Oval 36"/>
              <p:cNvSpPr/>
              <p:nvPr/>
            </p:nvSpPr>
            <p:spPr>
              <a:xfrm>
                <a:off x="5185135" y="1490354"/>
                <a:ext cx="753407" cy="628024"/>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mj-lt"/>
                </a:endParaRPr>
              </a:p>
            </p:txBody>
          </p:sp>
          <p:pic>
            <p:nvPicPr>
              <p:cNvPr id="38" name="Picture 3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1675" y="1588989"/>
                <a:ext cx="420325" cy="420325"/>
              </a:xfrm>
              <a:prstGeom prst="rect">
                <a:avLst/>
              </a:prstGeom>
            </p:spPr>
          </p:pic>
        </p:grpSp>
        <p:sp>
          <p:nvSpPr>
            <p:cNvPr id="35" name="TextBox 34"/>
            <p:cNvSpPr txBox="1"/>
            <p:nvPr/>
          </p:nvSpPr>
          <p:spPr>
            <a:xfrm>
              <a:off x="3373792" y="4423653"/>
              <a:ext cx="2203436" cy="480131"/>
            </a:xfrm>
            <a:prstGeom prst="rect">
              <a:avLst/>
            </a:prstGeom>
            <a:noFill/>
          </p:spPr>
          <p:txBody>
            <a:bodyPr wrap="square" rtlCol="0">
              <a:spAutoFit/>
            </a:bodyPr>
            <a:lstStyle/>
            <a:p>
              <a:r>
                <a:rPr lang="en-US" sz="2520" b="1" dirty="0">
                  <a:solidFill>
                    <a:schemeClr val="bg1"/>
                  </a:solidFill>
                  <a:latin typeface="+mj-lt"/>
                </a:rPr>
                <a:t>11 </a:t>
              </a:r>
              <a:r>
                <a:rPr lang="pt-BR" sz="2520" b="1" dirty="0">
                  <a:solidFill>
                    <a:schemeClr val="bg1"/>
                  </a:solidFill>
                  <a:latin typeface="+mj-lt"/>
                </a:rPr>
                <a:t>milhões</a:t>
              </a:r>
            </a:p>
          </p:txBody>
        </p:sp>
        <p:sp>
          <p:nvSpPr>
            <p:cNvPr id="36" name="Rectangle 35"/>
            <p:cNvSpPr/>
            <p:nvPr/>
          </p:nvSpPr>
          <p:spPr>
            <a:xfrm>
              <a:off x="2985106" y="4889084"/>
              <a:ext cx="2563768" cy="1015663"/>
            </a:xfrm>
            <a:prstGeom prst="rect">
              <a:avLst/>
            </a:prstGeom>
          </p:spPr>
          <p:txBody>
            <a:bodyPr wrap="square">
              <a:spAutoFit/>
            </a:bodyPr>
            <a:lstStyle/>
            <a:p>
              <a:pPr algn="ctr"/>
              <a:r>
                <a:rPr lang="pt-BR" sz="2000" dirty="0">
                  <a:solidFill>
                    <a:schemeClr val="bg1"/>
                  </a:solidFill>
                  <a:latin typeface="+mj-lt"/>
                </a:rPr>
                <a:t>de pessoas com mais de 15 anos são analfabetas no Brasil</a:t>
              </a:r>
              <a:endParaRPr lang="en-US" sz="2000" dirty="0">
                <a:solidFill>
                  <a:schemeClr val="bg1"/>
                </a:solidFill>
                <a:latin typeface="+mj-lt"/>
              </a:endParaRPr>
            </a:p>
          </p:txBody>
        </p:sp>
      </p:grpSp>
      <p:grpSp>
        <p:nvGrpSpPr>
          <p:cNvPr id="39" name="Group 38"/>
          <p:cNvGrpSpPr/>
          <p:nvPr/>
        </p:nvGrpSpPr>
        <p:grpSpPr>
          <a:xfrm>
            <a:off x="5052225" y="3137518"/>
            <a:ext cx="2371816" cy="2460512"/>
            <a:chOff x="5937439" y="3757842"/>
            <a:chExt cx="2371816" cy="2460512"/>
          </a:xfrm>
        </p:grpSpPr>
        <p:grpSp>
          <p:nvGrpSpPr>
            <p:cNvPr id="40" name="Group 39"/>
            <p:cNvGrpSpPr/>
            <p:nvPr/>
          </p:nvGrpSpPr>
          <p:grpSpPr>
            <a:xfrm>
              <a:off x="6842123" y="3757842"/>
              <a:ext cx="703198" cy="711149"/>
              <a:chOff x="6557349" y="3757842"/>
              <a:chExt cx="703198" cy="711149"/>
            </a:xfrm>
          </p:grpSpPr>
          <p:sp>
            <p:nvSpPr>
              <p:cNvPr id="43" name="Oval 42"/>
              <p:cNvSpPr/>
              <p:nvPr/>
            </p:nvSpPr>
            <p:spPr>
              <a:xfrm>
                <a:off x="6557349" y="3757842"/>
                <a:ext cx="703198" cy="71114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mj-lt"/>
                </a:endParaRPr>
              </a:p>
            </p:txBody>
          </p:sp>
          <p:pic>
            <p:nvPicPr>
              <p:cNvPr id="44" name="Picture 43"/>
              <p:cNvPicPr>
                <a:picLocks noChangeAspect="1"/>
              </p:cNvPicPr>
              <p:nvPr/>
            </p:nvPicPr>
            <p:blipFill>
              <a:blip r:embed="rId4" cstate="print">
                <a:biLevel thresh="25000"/>
                <a:extLst>
                  <a:ext uri="{28A0092B-C50C-407E-A947-70E740481C1C}">
                    <a14:useLocalDpi xmlns:a14="http://schemas.microsoft.com/office/drawing/2010/main"/>
                  </a:ext>
                </a:extLst>
              </a:blip>
              <a:stretch>
                <a:fillRect/>
              </a:stretch>
            </p:blipFill>
            <p:spPr>
              <a:xfrm>
                <a:off x="6707417" y="3894263"/>
                <a:ext cx="420325" cy="420325"/>
              </a:xfrm>
              <a:prstGeom prst="rect">
                <a:avLst/>
              </a:prstGeom>
            </p:spPr>
          </p:pic>
        </p:grpSp>
        <p:sp>
          <p:nvSpPr>
            <p:cNvPr id="41" name="TextBox 40"/>
            <p:cNvSpPr txBox="1"/>
            <p:nvPr/>
          </p:nvSpPr>
          <p:spPr>
            <a:xfrm>
              <a:off x="6040859" y="4423653"/>
              <a:ext cx="2268396" cy="480131"/>
            </a:xfrm>
            <a:prstGeom prst="rect">
              <a:avLst/>
            </a:prstGeom>
            <a:noFill/>
          </p:spPr>
          <p:txBody>
            <a:bodyPr wrap="square" rtlCol="0">
              <a:spAutoFit/>
            </a:bodyPr>
            <a:lstStyle/>
            <a:p>
              <a:r>
                <a:rPr lang="pt-BR" sz="2520" b="1" dirty="0">
                  <a:solidFill>
                    <a:schemeClr val="bg1"/>
                  </a:solidFill>
                  <a:latin typeface="+mj-lt"/>
                </a:rPr>
                <a:t>13,5 milhões</a:t>
              </a:r>
            </a:p>
          </p:txBody>
        </p:sp>
        <p:sp>
          <p:nvSpPr>
            <p:cNvPr id="42" name="Rectangle 41"/>
            <p:cNvSpPr/>
            <p:nvPr/>
          </p:nvSpPr>
          <p:spPr>
            <a:xfrm>
              <a:off x="5937439" y="4894915"/>
              <a:ext cx="2209592" cy="1323439"/>
            </a:xfrm>
            <a:prstGeom prst="rect">
              <a:avLst/>
            </a:prstGeom>
          </p:spPr>
          <p:txBody>
            <a:bodyPr wrap="square">
              <a:spAutoFit/>
            </a:bodyPr>
            <a:lstStyle/>
            <a:p>
              <a:pPr algn="ctr"/>
              <a:r>
                <a:rPr lang="pt-BR" sz="2000" dirty="0">
                  <a:solidFill>
                    <a:schemeClr val="bg1"/>
                  </a:solidFill>
                  <a:latin typeface="+mj-lt"/>
                </a:rPr>
                <a:t>de brasileiros vivem com menos de US$ 1,90 por dia</a:t>
              </a:r>
              <a:endParaRPr lang="en-US" sz="2000" dirty="0">
                <a:solidFill>
                  <a:schemeClr val="bg1"/>
                </a:solidFill>
                <a:latin typeface="+mj-lt"/>
              </a:endParaRPr>
            </a:p>
          </p:txBody>
        </p:sp>
      </p:grpSp>
      <p:grpSp>
        <p:nvGrpSpPr>
          <p:cNvPr id="45" name="Group 44"/>
          <p:cNvGrpSpPr/>
          <p:nvPr/>
        </p:nvGrpSpPr>
        <p:grpSpPr>
          <a:xfrm>
            <a:off x="1952566" y="1712095"/>
            <a:ext cx="2728616" cy="2141931"/>
            <a:chOff x="3422825" y="1425392"/>
            <a:chExt cx="2728616" cy="1700952"/>
          </a:xfrm>
        </p:grpSpPr>
        <p:grpSp>
          <p:nvGrpSpPr>
            <p:cNvPr id="46" name="Group 45"/>
            <p:cNvGrpSpPr/>
            <p:nvPr/>
          </p:nvGrpSpPr>
          <p:grpSpPr>
            <a:xfrm>
              <a:off x="4305025" y="1425392"/>
              <a:ext cx="713652" cy="529389"/>
              <a:chOff x="3920680" y="1425392"/>
              <a:chExt cx="713652" cy="529389"/>
            </a:xfrm>
          </p:grpSpPr>
          <p:sp>
            <p:nvSpPr>
              <p:cNvPr id="49" name="Oval 48"/>
              <p:cNvSpPr/>
              <p:nvPr/>
            </p:nvSpPr>
            <p:spPr>
              <a:xfrm>
                <a:off x="3920680" y="1425392"/>
                <a:ext cx="713652" cy="529389"/>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mj-lt"/>
                </a:endParaRPr>
              </a:p>
            </p:txBody>
          </p:sp>
          <p:pic>
            <p:nvPicPr>
              <p:cNvPr id="50" name="Picture 49"/>
              <p:cNvPicPr>
                <a:picLocks noChangeAspect="1"/>
              </p:cNvPicPr>
              <p:nvPr/>
            </p:nvPicPr>
            <p:blipFill>
              <a:blip r:embed="rId5" cstate="print">
                <a:biLevel thresh="25000"/>
                <a:extLst>
                  <a:ext uri="{28A0092B-C50C-407E-A947-70E740481C1C}">
                    <a14:useLocalDpi xmlns:a14="http://schemas.microsoft.com/office/drawing/2010/main"/>
                  </a:ext>
                </a:extLst>
              </a:blip>
              <a:stretch>
                <a:fillRect/>
              </a:stretch>
            </p:blipFill>
            <p:spPr>
              <a:xfrm>
                <a:off x="4002508" y="1496517"/>
                <a:ext cx="563586" cy="420325"/>
              </a:xfrm>
              <a:prstGeom prst="rect">
                <a:avLst/>
              </a:prstGeom>
            </p:spPr>
          </p:pic>
        </p:grpSp>
        <p:sp>
          <p:nvSpPr>
            <p:cNvPr id="47" name="TextBox 46"/>
            <p:cNvSpPr txBox="1"/>
            <p:nvPr/>
          </p:nvSpPr>
          <p:spPr>
            <a:xfrm>
              <a:off x="3502078" y="1890166"/>
              <a:ext cx="2441571" cy="689241"/>
            </a:xfrm>
            <a:prstGeom prst="rect">
              <a:avLst/>
            </a:prstGeom>
            <a:noFill/>
          </p:spPr>
          <p:txBody>
            <a:bodyPr wrap="square" rtlCol="0">
              <a:spAutoFit/>
            </a:bodyPr>
            <a:lstStyle/>
            <a:p>
              <a:pPr algn="ctr"/>
              <a:r>
                <a:rPr lang="pt-BR" sz="2520" b="1" dirty="0">
                  <a:solidFill>
                    <a:schemeClr val="bg1"/>
                  </a:solidFill>
                  <a:latin typeface="+mj-lt"/>
                </a:rPr>
                <a:t>+ de 70% dos brasileiros</a:t>
              </a:r>
            </a:p>
          </p:txBody>
        </p:sp>
        <p:sp>
          <p:nvSpPr>
            <p:cNvPr id="48" name="Rectangle 47"/>
            <p:cNvSpPr/>
            <p:nvPr/>
          </p:nvSpPr>
          <p:spPr>
            <a:xfrm>
              <a:off x="3422825" y="2564197"/>
              <a:ext cx="2728616" cy="562147"/>
            </a:xfrm>
            <a:prstGeom prst="rect">
              <a:avLst/>
            </a:prstGeom>
          </p:spPr>
          <p:txBody>
            <a:bodyPr wrap="square">
              <a:spAutoFit/>
            </a:bodyPr>
            <a:lstStyle/>
            <a:p>
              <a:pPr algn="ctr"/>
              <a:r>
                <a:rPr lang="pt-BR" sz="2000" dirty="0">
                  <a:solidFill>
                    <a:schemeClr val="bg1"/>
                  </a:solidFill>
                  <a:latin typeface="+mj-lt"/>
                </a:rPr>
                <a:t>dependem do sistema público de saúde</a:t>
              </a:r>
              <a:endParaRPr lang="en-US" sz="2000" dirty="0">
                <a:solidFill>
                  <a:schemeClr val="bg1"/>
                </a:solidFill>
                <a:latin typeface="+mj-lt"/>
              </a:endParaRPr>
            </a:p>
          </p:txBody>
        </p:sp>
      </p:grpSp>
      <p:grpSp>
        <p:nvGrpSpPr>
          <p:cNvPr id="51" name="Group 50"/>
          <p:cNvGrpSpPr/>
          <p:nvPr/>
        </p:nvGrpSpPr>
        <p:grpSpPr>
          <a:xfrm>
            <a:off x="7590449" y="1800416"/>
            <a:ext cx="3104889" cy="2173045"/>
            <a:chOff x="5893456" y="1348995"/>
            <a:chExt cx="3104889" cy="1813291"/>
          </a:xfrm>
        </p:grpSpPr>
        <p:grpSp>
          <p:nvGrpSpPr>
            <p:cNvPr id="52" name="Group 51"/>
            <p:cNvGrpSpPr/>
            <p:nvPr/>
          </p:nvGrpSpPr>
          <p:grpSpPr>
            <a:xfrm>
              <a:off x="7167963" y="1348995"/>
              <a:ext cx="798068" cy="605787"/>
              <a:chOff x="5724472" y="1458059"/>
              <a:chExt cx="798068" cy="605787"/>
            </a:xfrm>
          </p:grpSpPr>
          <p:sp>
            <p:nvSpPr>
              <p:cNvPr id="55" name="Oval 54"/>
              <p:cNvSpPr/>
              <p:nvPr/>
            </p:nvSpPr>
            <p:spPr>
              <a:xfrm>
                <a:off x="5724472" y="1458059"/>
                <a:ext cx="798068" cy="605787"/>
              </a:xfrm>
              <a:prstGeom prst="ellipse">
                <a:avLst/>
              </a:prstGeom>
              <a:solidFill>
                <a:srgbClr val="01B6E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bg1"/>
                  </a:solidFill>
                  <a:latin typeface="+mj-lt"/>
                </a:endParaRPr>
              </a:p>
            </p:txBody>
          </p:sp>
          <p:pic>
            <p:nvPicPr>
              <p:cNvPr id="56" name="Picture 55"/>
              <p:cNvPicPr>
                <a:picLocks noChangeAspect="1"/>
              </p:cNvPicPr>
              <p:nvPr/>
            </p:nvPicPr>
            <p:blipFill>
              <a:blip r:embed="rId6" cstate="print">
                <a:biLevel thresh="25000"/>
                <a:extLst>
                  <a:ext uri="{28A0092B-C50C-407E-A947-70E740481C1C}">
                    <a14:useLocalDpi xmlns:a14="http://schemas.microsoft.com/office/drawing/2010/main"/>
                  </a:ext>
                </a:extLst>
              </a:blip>
              <a:stretch>
                <a:fillRect/>
              </a:stretch>
            </p:blipFill>
            <p:spPr>
              <a:xfrm>
                <a:off x="5840400" y="1480249"/>
                <a:ext cx="610884" cy="520146"/>
              </a:xfrm>
              <a:prstGeom prst="rect">
                <a:avLst/>
              </a:prstGeom>
            </p:spPr>
          </p:pic>
        </p:grpSp>
        <p:sp>
          <p:nvSpPr>
            <p:cNvPr id="53" name="TextBox 52"/>
            <p:cNvSpPr txBox="1"/>
            <p:nvPr/>
          </p:nvSpPr>
          <p:spPr>
            <a:xfrm>
              <a:off x="5893456" y="1923335"/>
              <a:ext cx="3104889" cy="400644"/>
            </a:xfrm>
            <a:prstGeom prst="rect">
              <a:avLst/>
            </a:prstGeom>
            <a:noFill/>
          </p:spPr>
          <p:txBody>
            <a:bodyPr wrap="square" rtlCol="0">
              <a:spAutoFit/>
            </a:bodyPr>
            <a:lstStyle/>
            <a:p>
              <a:pPr algn="ctr"/>
              <a:r>
                <a:rPr lang="pt-BR" sz="2520" b="1" dirty="0">
                  <a:solidFill>
                    <a:schemeClr val="bg1"/>
                  </a:solidFill>
                  <a:latin typeface="+mj-lt"/>
                </a:rPr>
                <a:t>35 milhões</a:t>
              </a:r>
            </a:p>
          </p:txBody>
        </p:sp>
        <p:sp>
          <p:nvSpPr>
            <p:cNvPr id="54" name="Rectangle 53"/>
            <p:cNvSpPr/>
            <p:nvPr/>
          </p:nvSpPr>
          <p:spPr>
            <a:xfrm>
              <a:off x="6057319" y="2314769"/>
              <a:ext cx="2777162" cy="847517"/>
            </a:xfrm>
            <a:prstGeom prst="rect">
              <a:avLst/>
            </a:prstGeom>
          </p:spPr>
          <p:txBody>
            <a:bodyPr wrap="square">
              <a:spAutoFit/>
            </a:bodyPr>
            <a:lstStyle/>
            <a:p>
              <a:pPr algn="ctr"/>
              <a:r>
                <a:rPr lang="pt-BR" sz="2000" dirty="0">
                  <a:solidFill>
                    <a:schemeClr val="bg1"/>
                  </a:solidFill>
                  <a:latin typeface="+mj-lt"/>
                </a:rPr>
                <a:t>de pessoas no Brasil não têm acesso à água tratada</a:t>
              </a:r>
              <a:endParaRPr lang="en-US" sz="2000" dirty="0">
                <a:solidFill>
                  <a:schemeClr val="bg1"/>
                </a:solidFill>
                <a:latin typeface="+mj-lt"/>
              </a:endParaRPr>
            </a:p>
          </p:txBody>
        </p:sp>
      </p:grpSp>
      <p:pic>
        <p:nvPicPr>
          <p:cNvPr id="3" name="Graphic 2" descr="Table setting">
            <a:extLst>
              <a:ext uri="{FF2B5EF4-FFF2-40B4-BE49-F238E27FC236}">
                <a16:creationId xmlns:a16="http://schemas.microsoft.com/office/drawing/2014/main" id="{C53861B6-F199-4885-B9A1-81222A62B845}"/>
              </a:ext>
            </a:extLst>
          </p:cNvPr>
          <p:cNvPicPr>
            <a:picLocks noChangeAspect="1"/>
          </p:cNvPicPr>
          <p:nvPr/>
        </p:nvPicPr>
        <p:blipFill>
          <a:blip r:embed="rId7" cstate="print">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813035" y="4165049"/>
            <a:ext cx="694050" cy="694050"/>
          </a:xfrm>
          <a:prstGeom prst="rect">
            <a:avLst/>
          </a:prstGeom>
        </p:spPr>
      </p:pic>
      <p:sp>
        <p:nvSpPr>
          <p:cNvPr id="32" name="Text Placeholder 13"/>
          <p:cNvSpPr txBox="1">
            <a:spLocks/>
          </p:cNvSpPr>
          <p:nvPr/>
        </p:nvSpPr>
        <p:spPr>
          <a:xfrm>
            <a:off x="423079" y="453399"/>
            <a:ext cx="11423177" cy="1135062"/>
          </a:xfrm>
          <a:prstGeom prst="rect">
            <a:avLst/>
          </a:prstGeom>
          <a:ln>
            <a:noFill/>
            <a:round/>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4000" b="1" cap="all" dirty="0">
                <a:solidFill>
                  <a:srgbClr val="01B6E7"/>
                </a:solidFill>
                <a:latin typeface="+mj-lt"/>
              </a:rPr>
              <a:t>IMPORTÂNCIA DO nosso trabalho</a:t>
            </a:r>
          </a:p>
        </p:txBody>
      </p:sp>
      <p:cxnSp>
        <p:nvCxnSpPr>
          <p:cNvPr id="57" name="Straight Connector 56"/>
          <p:cNvCxnSpPr/>
          <p:nvPr/>
        </p:nvCxnSpPr>
        <p:spPr>
          <a:xfrm>
            <a:off x="464024" y="1337481"/>
            <a:ext cx="5281683" cy="13647"/>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8332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id="{3506B692-E8D8-4BAE-8B02-0879649BEA2A}"/>
              </a:ext>
            </a:extLst>
          </p:cNvPr>
          <p:cNvGraphicFramePr>
            <a:graphicFrameLocks/>
          </p:cNvGraphicFramePr>
          <p:nvPr>
            <p:extLst>
              <p:ext uri="{D42A27DB-BD31-4B8C-83A1-F6EECF244321}">
                <p14:modId xmlns:p14="http://schemas.microsoft.com/office/powerpoint/2010/main" val="1654160690"/>
              </p:ext>
            </p:extLst>
          </p:nvPr>
        </p:nvGraphicFramePr>
        <p:xfrm>
          <a:off x="649244" y="809622"/>
          <a:ext cx="11131826" cy="5769161"/>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D32DCA3-B913-4EE9-AFF0-C17E3CD7C7B8}"/>
              </a:ext>
            </a:extLst>
          </p:cNvPr>
          <p:cNvSpPr>
            <a:spLocks noGrp="1"/>
          </p:cNvSpPr>
          <p:nvPr>
            <p:ph type="title"/>
          </p:nvPr>
        </p:nvSpPr>
        <p:spPr>
          <a:xfrm>
            <a:off x="0" y="133444"/>
            <a:ext cx="12192000" cy="939799"/>
          </a:xfrm>
        </p:spPr>
        <p:txBody>
          <a:bodyPr>
            <a:noAutofit/>
          </a:bodyPr>
          <a:lstStyle/>
          <a:p>
            <a:r>
              <a:rPr lang="pt-BR" sz="3600" dirty="0">
                <a:solidFill>
                  <a:srgbClr val="01B6E7"/>
                </a:solidFill>
              </a:rPr>
              <a:t>NOSSO INVESTIMENTO* NO BRASIL ENTRE 2019-22</a:t>
            </a:r>
            <a:endParaRPr lang="en-US" sz="3600" dirty="0">
              <a:solidFill>
                <a:srgbClr val="01B6E7"/>
              </a:solidFill>
            </a:endParaRPr>
          </a:p>
        </p:txBody>
      </p:sp>
      <p:sp>
        <p:nvSpPr>
          <p:cNvPr id="4" name="Slide Number Placeholder 3">
            <a:extLst>
              <a:ext uri="{FF2B5EF4-FFF2-40B4-BE49-F238E27FC236}">
                <a16:creationId xmlns:a16="http://schemas.microsoft.com/office/drawing/2014/main" id="{D68DB5B3-3494-49E7-BD11-2A2484C5E3F5}"/>
              </a:ext>
            </a:extLst>
          </p:cNvPr>
          <p:cNvSpPr>
            <a:spLocks noGrp="1"/>
          </p:cNvSpPr>
          <p:nvPr>
            <p:ph type="sldNum" sz="quarter" idx="12"/>
          </p:nvPr>
        </p:nvSpPr>
        <p:spPr>
          <a:xfrm>
            <a:off x="12159181" y="115570"/>
            <a:ext cx="423334" cy="365125"/>
          </a:xfrm>
        </p:spPr>
        <p:txBody>
          <a:bodyPr/>
          <a:lstStyle/>
          <a:p>
            <a:fld id="{86C9A174-14F9-41E1-A08E-0E6A683F433A}" type="slidenum">
              <a:rPr lang="en-US" smtClean="0"/>
              <a:pPr/>
              <a:t>6</a:t>
            </a:fld>
            <a:endParaRPr lang="en-US" dirty="0"/>
          </a:p>
        </p:txBody>
      </p:sp>
      <p:sp>
        <p:nvSpPr>
          <p:cNvPr id="6" name="TextBox 5">
            <a:extLst>
              <a:ext uri="{FF2B5EF4-FFF2-40B4-BE49-F238E27FC236}">
                <a16:creationId xmlns:a16="http://schemas.microsoft.com/office/drawing/2014/main" id="{75827E38-3974-4A44-A76E-69B09E0293ED}"/>
              </a:ext>
            </a:extLst>
          </p:cNvPr>
          <p:cNvSpPr txBox="1"/>
          <p:nvPr/>
        </p:nvSpPr>
        <p:spPr>
          <a:xfrm>
            <a:off x="383807" y="1411290"/>
            <a:ext cx="2245038" cy="369332"/>
          </a:xfrm>
          <a:prstGeom prst="rect">
            <a:avLst/>
          </a:prstGeom>
          <a:noFill/>
        </p:spPr>
        <p:txBody>
          <a:bodyPr wrap="none" rtlCol="0">
            <a:spAutoFit/>
          </a:bodyPr>
          <a:lstStyle/>
          <a:p>
            <a:r>
              <a:rPr lang="pt-BR" dirty="0">
                <a:solidFill>
                  <a:srgbClr val="01B4E7"/>
                </a:solidFill>
                <a:latin typeface="Arial" panose="020B0604020202020204" pitchFamily="34" charset="0"/>
                <a:cs typeface="Arial" panose="020B0604020202020204" pitchFamily="34" charset="0"/>
              </a:rPr>
              <a:t>*Valores em dólares</a:t>
            </a:r>
            <a:endParaRPr lang="en-US" dirty="0">
              <a:solidFill>
                <a:srgbClr val="01B4E7"/>
              </a:solidFill>
              <a:latin typeface="Arial" panose="020B0604020202020204" pitchFamily="34" charset="0"/>
              <a:cs typeface="Arial" panose="020B0604020202020204" pitchFamily="34" charset="0"/>
            </a:endParaRPr>
          </a:p>
        </p:txBody>
      </p:sp>
      <p:sp>
        <p:nvSpPr>
          <p:cNvPr id="13" name="Oval 12"/>
          <p:cNvSpPr/>
          <p:nvPr/>
        </p:nvSpPr>
        <p:spPr>
          <a:xfrm>
            <a:off x="3916594" y="1408346"/>
            <a:ext cx="4021867" cy="3943885"/>
          </a:xfrm>
          <a:prstGeom prst="ellipse">
            <a:avLst/>
          </a:prstGeom>
          <a:noFill/>
          <a:ln w="1047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7" name="Oval 16"/>
          <p:cNvSpPr/>
          <p:nvPr/>
        </p:nvSpPr>
        <p:spPr>
          <a:xfrm>
            <a:off x="7129874" y="1655586"/>
            <a:ext cx="518617" cy="463590"/>
          </a:xfrm>
          <a:prstGeom prst="ellipse">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Isosceles Triangle 15"/>
          <p:cNvSpPr/>
          <p:nvPr/>
        </p:nvSpPr>
        <p:spPr>
          <a:xfrm>
            <a:off x="7050892" y="1662933"/>
            <a:ext cx="245659" cy="245659"/>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TextBox 14"/>
          <p:cNvSpPr txBox="1"/>
          <p:nvPr/>
        </p:nvSpPr>
        <p:spPr>
          <a:xfrm>
            <a:off x="7284359" y="1595956"/>
            <a:ext cx="3384260" cy="954107"/>
          </a:xfrm>
          <a:prstGeom prst="rect">
            <a:avLst/>
          </a:prstGeom>
          <a:noFill/>
        </p:spPr>
        <p:txBody>
          <a:bodyPr wrap="none" rtlCol="0">
            <a:spAutoFit/>
          </a:bodyPr>
          <a:lstStyle/>
          <a:p>
            <a:r>
              <a:rPr lang="pt-BR" sz="2800" b="1" dirty="0">
                <a:solidFill>
                  <a:schemeClr val="bg1"/>
                </a:solidFill>
              </a:rPr>
              <a:t>US$12,862,719.36 </a:t>
            </a:r>
          </a:p>
          <a:p>
            <a:endParaRPr lang="pt-BR" sz="2800" b="1" dirty="0">
              <a:solidFill>
                <a:schemeClr val="bg1"/>
              </a:solidFill>
            </a:endParaRPr>
          </a:p>
        </p:txBody>
      </p:sp>
      <p:cxnSp>
        <p:nvCxnSpPr>
          <p:cNvPr id="21" name="Straight Connector 20">
            <a:extLst>
              <a:ext uri="{FF2B5EF4-FFF2-40B4-BE49-F238E27FC236}">
                <a16:creationId xmlns:a16="http://schemas.microsoft.com/office/drawing/2014/main" id="{6DBE6EA0-CF14-4526-8412-41F1D4C45F57}"/>
              </a:ext>
            </a:extLst>
          </p:cNvPr>
          <p:cNvCxnSpPr>
            <a:cxnSpLocks/>
          </p:cNvCxnSpPr>
          <p:nvPr/>
        </p:nvCxnSpPr>
        <p:spPr>
          <a:xfrm>
            <a:off x="464024" y="1337481"/>
            <a:ext cx="34525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9252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4"/>
          </p:nvPr>
        </p:nvSpPr>
        <p:spPr>
          <a:xfrm>
            <a:off x="269037" y="5818229"/>
            <a:ext cx="9733038" cy="635000"/>
          </a:xfrm>
        </p:spPr>
        <p:txBody>
          <a:bodyPr>
            <a:noAutofit/>
          </a:bodyPr>
          <a:lstStyle/>
          <a:p>
            <a:r>
              <a:rPr lang="pt-BR" sz="3400" dirty="0"/>
              <a:t>NOSSOS ESFORÇOS NO Combate à covid</a:t>
            </a:r>
          </a:p>
        </p:txBody>
      </p:sp>
      <p:pic>
        <p:nvPicPr>
          <p:cNvPr id="5" name="Picture 4">
            <a:extLst>
              <a:ext uri="{FF2B5EF4-FFF2-40B4-BE49-F238E27FC236}">
                <a16:creationId xmlns:a16="http://schemas.microsoft.com/office/drawing/2014/main" id="{303C2DCA-22C3-43F1-B959-3E0938B23230}"/>
              </a:ext>
            </a:extLst>
          </p:cNvPr>
          <p:cNvPicPr>
            <a:picLocks noChangeAspect="1"/>
          </p:cNvPicPr>
          <p:nvPr/>
        </p:nvPicPr>
        <p:blipFill>
          <a:blip r:embed="rId5"/>
          <a:stretch>
            <a:fillRect/>
          </a:stretch>
        </p:blipFill>
        <p:spPr>
          <a:xfrm>
            <a:off x="2228709" y="54592"/>
            <a:ext cx="8003204" cy="5510636"/>
          </a:xfrm>
          <a:prstGeom prst="rect">
            <a:avLst/>
          </a:prstGeom>
        </p:spPr>
      </p:pic>
      <p:pic>
        <p:nvPicPr>
          <p:cNvPr id="2" name="JN_Solidariedade">
            <a:hlinkClick r:id="" action="ppaction://media"/>
            <a:extLst>
              <a:ext uri="{FF2B5EF4-FFF2-40B4-BE49-F238E27FC236}">
                <a16:creationId xmlns:a16="http://schemas.microsoft.com/office/drawing/2014/main" id="{80370F48-77A1-475E-8BFE-7B129A072DB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1" r="-51"/>
          <a:stretch/>
        </p:blipFill>
        <p:spPr>
          <a:xfrm>
            <a:off x="2496313" y="307593"/>
            <a:ext cx="7505762" cy="4248545"/>
          </a:xfrm>
          <a:prstGeom prst="rect">
            <a:avLst/>
          </a:prstGeom>
        </p:spPr>
      </p:pic>
    </p:spTree>
    <p:extLst>
      <p:ext uri="{BB962C8B-B14F-4D97-AF65-F5344CB8AC3E}">
        <p14:creationId xmlns:p14="http://schemas.microsoft.com/office/powerpoint/2010/main" val="585875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picture containing indoor, person, person, sitting&#10;&#10;Description automatically generated">
            <a:extLst>
              <a:ext uri="{FF2B5EF4-FFF2-40B4-BE49-F238E27FC236}">
                <a16:creationId xmlns:a16="http://schemas.microsoft.com/office/drawing/2014/main" id="{01B91AC4-225D-46D2-A1E6-B6445285E36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0" y="-11"/>
            <a:ext cx="12191980" cy="6858011"/>
          </a:xfrm>
          <a:prstGeom prst="rect">
            <a:avLst/>
          </a:prstGeom>
        </p:spPr>
      </p:pic>
      <p:sp>
        <p:nvSpPr>
          <p:cNvPr id="14" name="Text Placeholder 13"/>
          <p:cNvSpPr>
            <a:spLocks noGrp="1"/>
          </p:cNvSpPr>
          <p:nvPr>
            <p:ph type="body" sz="quarter" idx="17"/>
          </p:nvPr>
        </p:nvSpPr>
        <p:spPr>
          <a:xfrm>
            <a:off x="0" y="-11"/>
            <a:ext cx="12192000" cy="6858000"/>
          </a:xfrm>
        </p:spPr>
        <p:txBody>
          <a:bodyPr/>
          <a:lstStyle/>
          <a:p>
            <a:endParaRPr lang="pt-BR" dirty="0"/>
          </a:p>
        </p:txBody>
      </p:sp>
      <p:sp>
        <p:nvSpPr>
          <p:cNvPr id="12" name="Text Placeholder 11"/>
          <p:cNvSpPr>
            <a:spLocks noGrp="1"/>
          </p:cNvSpPr>
          <p:nvPr>
            <p:ph type="body" sz="quarter" idx="14"/>
          </p:nvPr>
        </p:nvSpPr>
        <p:spPr>
          <a:xfrm>
            <a:off x="173501" y="4259216"/>
            <a:ext cx="8724839" cy="1135062"/>
          </a:xfrm>
        </p:spPr>
        <p:txBody>
          <a:bodyPr/>
          <a:lstStyle/>
          <a:p>
            <a:r>
              <a:rPr lang="pt-BR" sz="4000" dirty="0"/>
              <a:t>Porque Investir em Responsabilidade social com o Rotary</a:t>
            </a:r>
          </a:p>
        </p:txBody>
      </p:sp>
    </p:spTree>
    <p:extLst>
      <p:ext uri="{BB962C8B-B14F-4D97-AF65-F5344CB8AC3E}">
        <p14:creationId xmlns:p14="http://schemas.microsoft.com/office/powerpoint/2010/main" val="3705264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Content Placeholder 2"/>
          <p:cNvSpPr>
            <a:spLocks noGrp="1"/>
          </p:cNvSpPr>
          <p:nvPr>
            <p:ph idx="1"/>
          </p:nvPr>
        </p:nvSpPr>
        <p:spPr>
          <a:xfrm>
            <a:off x="380999" y="2667653"/>
            <a:ext cx="11124063" cy="3773628"/>
          </a:xfrm>
        </p:spPr>
        <p:txBody>
          <a:bodyPr>
            <a:normAutofit/>
          </a:bodyPr>
          <a:lstStyle/>
          <a:p>
            <a:pPr algn="just">
              <a:lnSpc>
                <a:spcPct val="100000"/>
              </a:lnSpc>
            </a:pPr>
            <a:r>
              <a:rPr lang="pt-BR" sz="2700" dirty="0"/>
              <a:t>Credibilidade e visibilidade</a:t>
            </a:r>
          </a:p>
          <a:p>
            <a:pPr algn="just">
              <a:lnSpc>
                <a:spcPct val="100000"/>
              </a:lnSpc>
            </a:pPr>
            <a:endParaRPr lang="pt-BR" sz="2700" dirty="0"/>
          </a:p>
          <a:p>
            <a:pPr algn="just">
              <a:lnSpc>
                <a:spcPct val="100000"/>
              </a:lnSpc>
            </a:pPr>
            <a:r>
              <a:rPr lang="pt-BR" sz="2700" dirty="0"/>
              <a:t>Garantia da aplicação dos recursos em projetos que efetivamente beneficiam as comunidades</a:t>
            </a:r>
          </a:p>
          <a:p>
            <a:pPr algn="just">
              <a:lnSpc>
                <a:spcPct val="100000"/>
              </a:lnSpc>
            </a:pPr>
            <a:endParaRPr lang="pt-BR" sz="2700" dirty="0"/>
          </a:p>
          <a:p>
            <a:pPr algn="just">
              <a:lnSpc>
                <a:spcPct val="100000"/>
              </a:lnSpc>
            </a:pPr>
            <a:r>
              <a:rPr lang="pt-BR" sz="2700" dirty="0"/>
              <a:t>Investimentos em projetos sustentáveis realizados no Brasil</a:t>
            </a:r>
          </a:p>
          <a:p>
            <a:pPr marL="0" indent="0" algn="just">
              <a:lnSpc>
                <a:spcPct val="100000"/>
              </a:lnSpc>
              <a:buNone/>
            </a:pPr>
            <a:endParaRPr lang="pt-BR" sz="2700" dirty="0"/>
          </a:p>
          <a:p>
            <a:pPr marL="0" indent="0" algn="just">
              <a:lnSpc>
                <a:spcPct val="100000"/>
              </a:lnSpc>
              <a:buNone/>
            </a:pPr>
            <a:endParaRPr lang="pt-BR" sz="2700" dirty="0"/>
          </a:p>
          <a:p>
            <a:pPr marL="0" indent="0" algn="just">
              <a:lnSpc>
                <a:spcPct val="100000"/>
              </a:lnSpc>
              <a:buNone/>
            </a:pPr>
            <a:endParaRPr lang="pt-BR" sz="2700" dirty="0"/>
          </a:p>
          <a:p>
            <a:pPr marL="0" indent="0" algn="just">
              <a:buNone/>
            </a:pPr>
            <a:endParaRPr lang="en-US" sz="2700" dirty="0"/>
          </a:p>
        </p:txBody>
      </p:sp>
      <p:pic>
        <p:nvPicPr>
          <p:cNvPr id="13" name="Picture Placeholder 12" descr="A group of people sitting at a table&#10;&#10;Description automatically generated">
            <a:extLst>
              <a:ext uri="{FF2B5EF4-FFF2-40B4-BE49-F238E27FC236}">
                <a16:creationId xmlns:a16="http://schemas.microsoft.com/office/drawing/2014/main" id="{68B3EC89-7863-4AFE-87B6-213344A8D2CD}"/>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a:ext>
            </a:extLst>
          </a:blip>
          <a:srcRect t="4529" b="4529"/>
          <a:stretch/>
        </p:blipFill>
        <p:spPr>
          <a:prstGeom prst="rect">
            <a:avLst/>
          </a:prstGeom>
        </p:spPr>
      </p:pic>
      <p:sp>
        <p:nvSpPr>
          <p:cNvPr id="3" name="Text Placeholder 2"/>
          <p:cNvSpPr>
            <a:spLocks noGrp="1"/>
          </p:cNvSpPr>
          <p:nvPr>
            <p:ph type="body" sz="quarter" idx="14"/>
          </p:nvPr>
        </p:nvSpPr>
        <p:spPr>
          <a:xfrm>
            <a:off x="1" y="-15735"/>
            <a:ext cx="12192000" cy="2419070"/>
          </a:xfrm>
          <a:solidFill>
            <a:srgbClr val="48595D">
              <a:alpha val="46000"/>
            </a:srgbClr>
          </a:solidFill>
        </p:spPr>
        <p:txBody>
          <a:bodyPr>
            <a:normAutofit fontScale="62500" lnSpcReduction="20000"/>
          </a:bodyPr>
          <a:lstStyle/>
          <a:p>
            <a:pPr>
              <a:spcBef>
                <a:spcPts val="1800"/>
              </a:spcBef>
            </a:pPr>
            <a:endParaRPr lang="pt-BR" sz="1700" dirty="0"/>
          </a:p>
          <a:p>
            <a:pPr>
              <a:lnSpc>
                <a:spcPct val="120000"/>
              </a:lnSpc>
              <a:spcBef>
                <a:spcPts val="600"/>
              </a:spcBef>
            </a:pPr>
            <a:r>
              <a:rPr lang="pt-BR" sz="5800" dirty="0"/>
              <a:t>ASSOCIE SUA MARCA A UMA</a:t>
            </a:r>
          </a:p>
          <a:p>
            <a:pPr>
              <a:lnSpc>
                <a:spcPct val="120000"/>
              </a:lnSpc>
              <a:spcBef>
                <a:spcPts val="600"/>
              </a:spcBef>
            </a:pPr>
            <a:r>
              <a:rPr lang="pt-BR" sz="5800" dirty="0"/>
              <a:t>ORGANIZAÇÃO INTERNACIONAL</a:t>
            </a:r>
            <a:br>
              <a:rPr lang="pt-BR" dirty="0"/>
            </a:br>
            <a:endParaRPr lang="pt-BR" dirty="0"/>
          </a:p>
        </p:txBody>
      </p:sp>
    </p:spTree>
    <p:extLst>
      <p:ext uri="{BB962C8B-B14F-4D97-AF65-F5344CB8AC3E}">
        <p14:creationId xmlns:p14="http://schemas.microsoft.com/office/powerpoint/2010/main" val="203184099"/>
      </p:ext>
    </p:extLst>
  </p:cSld>
  <p:clrMapOvr>
    <a:masterClrMapping/>
  </p:clrMapOvr>
</p:sld>
</file>

<file path=ppt/theme/theme1.xml><?xml version="1.0" encoding="utf-8"?>
<a:theme xmlns:a="http://schemas.openxmlformats.org/drawingml/2006/main" name="Office Theme">
  <a:themeElements>
    <a:clrScheme name="Rotary">
      <a:dk1>
        <a:sysClr val="windowText" lastClr="000000"/>
      </a:dk1>
      <a:lt1>
        <a:sysClr val="window" lastClr="FFFFFF"/>
      </a:lt1>
      <a:dk2>
        <a:srgbClr val="44546A"/>
      </a:dk2>
      <a:lt2>
        <a:srgbClr val="E7E6E6"/>
      </a:lt2>
      <a:accent1>
        <a:srgbClr val="17458F"/>
      </a:accent1>
      <a:accent2>
        <a:srgbClr val="872175"/>
      </a:accent2>
      <a:accent3>
        <a:srgbClr val="F7A81B"/>
      </a:accent3>
      <a:accent4>
        <a:srgbClr val="FF7600"/>
      </a:accent4>
      <a:accent5>
        <a:srgbClr val="C6BCD0"/>
      </a:accent5>
      <a:accent6>
        <a:srgbClr val="C9DEE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4624FA1727FC8468BB8290800501A5C" ma:contentTypeVersion="7" ma:contentTypeDescription="Create a new document." ma:contentTypeScope="" ma:versionID="a4f623aa96ffd6154773e624f1757dbf">
  <xsd:schema xmlns:xsd="http://www.w3.org/2001/XMLSchema" xmlns:xs="http://www.w3.org/2001/XMLSchema" xmlns:p="http://schemas.microsoft.com/office/2006/metadata/properties" xmlns:ns1="http://schemas.microsoft.com/sharepoint/v3" xmlns:ns2="1f097dfa-9cbd-4f84-9850-6e7cae909781" xmlns:ns3="31cc3d0e-5959-4987-9d20-de23da659f5c" targetNamespace="http://schemas.microsoft.com/office/2006/metadata/properties" ma:root="true" ma:fieldsID="8347c7ee3ad25551d76e9f617ba3cc1c" ns1:_="" ns2:_="" ns3:_="">
    <xsd:import namespace="http://schemas.microsoft.com/sharepoint/v3"/>
    <xsd:import namespace="1f097dfa-9cbd-4f84-9850-6e7cae909781"/>
    <xsd:import namespace="31cc3d0e-5959-4987-9d20-de23da659f5c"/>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f097dfa-9cbd-4f84-9850-6e7cae90978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cc3d0e-5959-4987-9d20-de23da659f5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90DC917-550B-433B-9C3A-7ABC12196287}">
  <ds:schemaRefs>
    <ds:schemaRef ds:uri="http://schemas.microsoft.com/office/infopath/2007/PartnerControls"/>
    <ds:schemaRef ds:uri="1f097dfa-9cbd-4f84-9850-6e7cae909781"/>
    <ds:schemaRef ds:uri="http://schemas.microsoft.com/office/2006/metadata/properties"/>
    <ds:schemaRef ds:uri="http://purl.org/dc/terms/"/>
    <ds:schemaRef ds:uri="http://schemas.microsoft.com/sharepoint/v3"/>
    <ds:schemaRef ds:uri="http://schemas.microsoft.com/office/2006/documentManagement/types"/>
    <ds:schemaRef ds:uri="http://schemas.openxmlformats.org/package/2006/metadata/core-properties"/>
    <ds:schemaRef ds:uri="http://purl.org/dc/elements/1.1/"/>
    <ds:schemaRef ds:uri="31cc3d0e-5959-4987-9d20-de23da659f5c"/>
    <ds:schemaRef ds:uri="http://www.w3.org/XML/1998/namespace"/>
    <ds:schemaRef ds:uri="http://purl.org/dc/dcmitype/"/>
  </ds:schemaRefs>
</ds:datastoreItem>
</file>

<file path=customXml/itemProps2.xml><?xml version="1.0" encoding="utf-8"?>
<ds:datastoreItem xmlns:ds="http://schemas.openxmlformats.org/officeDocument/2006/customXml" ds:itemID="{470356E4-9DE1-4948-B8BC-59E578E2755A}">
  <ds:schemaRefs>
    <ds:schemaRef ds:uri="http://schemas.microsoft.com/sharepoint/v3/contenttype/forms"/>
  </ds:schemaRefs>
</ds:datastoreItem>
</file>

<file path=customXml/itemProps3.xml><?xml version="1.0" encoding="utf-8"?>
<ds:datastoreItem xmlns:ds="http://schemas.openxmlformats.org/officeDocument/2006/customXml" ds:itemID="{0770600E-44B6-4DEB-8C58-FBAD604AD6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f097dfa-9cbd-4f84-9850-6e7cae909781"/>
    <ds:schemaRef ds:uri="31cc3d0e-5959-4987-9d20-de23da659f5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9561</TotalTime>
  <Words>2316</Words>
  <Application>Microsoft Office PowerPoint</Application>
  <PresentationFormat>Widescreen</PresentationFormat>
  <Paragraphs>212</Paragraphs>
  <Slides>13</Slides>
  <Notes>13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Black</vt:lpstr>
      <vt:lpstr>Calibri</vt:lpstr>
      <vt:lpstr>Corbel</vt:lpstr>
      <vt:lpstr>Georgia</vt:lpstr>
      <vt:lpstr>Wingdings</vt:lpstr>
      <vt:lpstr>Office Theme</vt:lpstr>
      <vt:lpstr>PowerPoint Presentation</vt:lpstr>
      <vt:lpstr>PowerPoint Presentation</vt:lpstr>
      <vt:lpstr>PowerPoint Presentation</vt:lpstr>
      <vt:lpstr>PowerPoint Presentation</vt:lpstr>
      <vt:lpstr>PowerPoint Presentation</vt:lpstr>
      <vt:lpstr>NOSSO INVESTIMENTO* NO BRASIL ENTRE 2019-22</vt:lpstr>
      <vt:lpstr>PowerPoint Presentation</vt:lpstr>
      <vt:lpstr>PowerPoint Presentation</vt:lpstr>
      <vt:lpstr>PowerPoint Presentation</vt:lpstr>
      <vt:lpstr>PowerPoint Presentation</vt:lpstr>
      <vt:lpstr>PowerPoint Presentation</vt:lpstr>
      <vt:lpstr> ESTE É O MOMENTO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FK B</dc:creator>
  <cp:lastModifiedBy>Patricia Avila</cp:lastModifiedBy>
  <cp:revision>429</cp:revision>
  <cp:lastPrinted>2019-12-04T20:41:25Z</cp:lastPrinted>
  <dcterms:created xsi:type="dcterms:W3CDTF">2019-11-18T03:22:22Z</dcterms:created>
  <dcterms:modified xsi:type="dcterms:W3CDTF">2022-07-27T12:59:35Z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0x010100E4624FA1727FC8468BB8290800501A5C</vt:lpwstr>
  </property>
</Properties>
</file>