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4" r:id="rId3"/>
    <p:sldId id="787" r:id="rId4"/>
    <p:sldId id="312" r:id="rId5"/>
    <p:sldId id="269" r:id="rId6"/>
    <p:sldId id="315" r:id="rId7"/>
    <p:sldId id="319" r:id="rId8"/>
    <p:sldId id="788" r:id="rId9"/>
    <p:sldId id="318" r:id="rId10"/>
    <p:sldId id="276" r:id="rId11"/>
    <p:sldId id="789" r:id="rId12"/>
    <p:sldId id="790" r:id="rId13"/>
    <p:sldId id="800" r:id="rId14"/>
    <p:sldId id="793" r:id="rId15"/>
    <p:sldId id="792" r:id="rId16"/>
    <p:sldId id="794" r:id="rId17"/>
    <p:sldId id="795" r:id="rId18"/>
    <p:sldId id="796" r:id="rId19"/>
    <p:sldId id="797" r:id="rId20"/>
    <p:sldId id="798" r:id="rId21"/>
    <p:sldId id="799" r:id="rId22"/>
    <p:sldId id="325"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943" autoAdjust="0"/>
  </p:normalViewPr>
  <p:slideViewPr>
    <p:cSldViewPr snapToGrid="0">
      <p:cViewPr varScale="1">
        <p:scale>
          <a:sx n="73" d="100"/>
          <a:sy n="73" d="100"/>
        </p:scale>
        <p:origin x="10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F1B38-6573-4FFD-99DC-55306B5CDAC3}" type="datetimeFigureOut">
              <a:rPr lang="pt-BR" smtClean="0"/>
              <a:t>07/06/2024</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75D7C-C1E4-4AC9-B976-D2C0B3842D91}" type="slidenum">
              <a:rPr lang="pt-BR" smtClean="0"/>
              <a:t>‹#›</a:t>
            </a:fld>
            <a:endParaRPr lang="pt-BR"/>
          </a:p>
        </p:txBody>
      </p:sp>
    </p:spTree>
    <p:extLst>
      <p:ext uri="{BB962C8B-B14F-4D97-AF65-F5344CB8AC3E}">
        <p14:creationId xmlns:p14="http://schemas.microsoft.com/office/powerpoint/2010/main" val="43724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vsms.saude.gov.br/bvs/pacsaude/diretrizes.php" TargetMode="External"/><Relationship Id="rId7" Type="http://schemas.openxmlformats.org/officeDocument/2006/relationships/hyperlink" Target="https://agenciadenoticias.ibge.gov.br/agencia-noticias/2012-agencia-de-noticias/noticias/25882-extrema-pobreza-atinge-13-5-milhoes-de-pessoas-e-chega-ao-maior-nivel-em-7-ano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agenciabrasil.ebc.com.br/educacao/noticia/2020-07/taxa-cai-levemente-mas-brasil-ainda-tem-11-milhoes-de-analfabetos" TargetMode="External"/><Relationship Id="rId5" Type="http://schemas.openxmlformats.org/officeDocument/2006/relationships/hyperlink" Target="https://noticias.uol.com.br/colunas/jamil-chade/2020/07/13/onu-inseguranca-alimentar-aumenta-no-brasil-e-atinge-43-milhoes-de-pessoas.htm" TargetMode="External"/><Relationship Id="rId4" Type="http://schemas.openxmlformats.org/officeDocument/2006/relationships/hyperlink" Target="http://www.tratabrasil.org.br/saneamento/principais-estatisticas/no-brasil/agu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a:p>
            <a:r>
              <a:rPr lang="pt-BR" dirty="0"/>
              <a:t>Meu nome </a:t>
            </a:r>
          </a:p>
          <a:p>
            <a:r>
              <a:rPr lang="pt-BR" dirty="0"/>
              <a:t>Agradeço pelo convite e é um prazer para mim estar aqui com vocês para falar um pouco sobre a Fundação Rotária e ABTRF, focando no investimento social privado e o nossos projetos.</a:t>
            </a:r>
          </a:p>
          <a:p>
            <a:endParaRPr lang="pt-BR" dirty="0"/>
          </a:p>
          <a:p>
            <a:endParaRPr lang="pt-BR" dirty="0"/>
          </a:p>
          <a:p>
            <a:endParaRPr lang="pt-BR" dirty="0"/>
          </a:p>
          <a:p>
            <a:endParaRPr lang="pt-br" dirty="0"/>
          </a:p>
        </p:txBody>
      </p:sp>
      <p:sp>
        <p:nvSpPr>
          <p:cNvPr id="4" name="Slide Number Placeholder 3"/>
          <p:cNvSpPr>
            <a:spLocks noGrp="1"/>
          </p:cNvSpPr>
          <p:nvPr>
            <p:ph type="sldNum" sz="quarter" idx="5"/>
          </p:nvPr>
        </p:nvSpPr>
        <p:spPr/>
        <p:txBody>
          <a:bodyPr/>
          <a:lstStyle/>
          <a:p>
            <a:pPr algn="l" rtl="0"/>
            <a:fld id="{DB827055-821E-4F6B-AAA9-2685E1493D9C}" type="slidenum">
              <a:rPr/>
              <a:t>1</a:t>
            </a:fld>
            <a:endParaRPr lang="pt-br"/>
          </a:p>
        </p:txBody>
      </p:sp>
    </p:spTree>
    <p:extLst>
      <p:ext uri="{BB962C8B-B14F-4D97-AF65-F5344CB8AC3E}">
        <p14:creationId xmlns:p14="http://schemas.microsoft.com/office/powerpoint/2010/main" val="421582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r>
              <a:rPr lang="pt-BR" dirty="0"/>
              <a:t>Pensando como uma nova maneira de inovar e avaliando o crescente cenário da Responsabilidade Social Corporativa nas empresas. </a:t>
            </a:r>
          </a:p>
          <a:p>
            <a:r>
              <a:rPr lang="pt-BR" dirty="0"/>
              <a:t>Nesse ano trouxemos uma nova forma de contribuição à Fundação Rotária. Associando a causa social da empresa e a expertise da nossa organização na execução de projetos. Lançamos o Subisídio de Investimento Social Privado, no qual a empresa parceira destina diretamente em um projeto da Fundação, tendo autonomia na escolha do projeto e causa social.</a:t>
            </a:r>
          </a:p>
        </p:txBody>
      </p:sp>
      <p:sp>
        <p:nvSpPr>
          <p:cNvPr id="4" name="Slide Number Placeholder 3"/>
          <p:cNvSpPr>
            <a:spLocks noGrp="1"/>
          </p:cNvSpPr>
          <p:nvPr>
            <p:ph type="sldNum" sz="quarter" idx="5"/>
          </p:nvPr>
        </p:nvSpPr>
        <p:spPr/>
        <p:txBody>
          <a:bodyPr/>
          <a:lstStyle/>
          <a:p>
            <a:fld id="{E38EF4F8-10E6-4850-ACF1-688C495E68F4}" type="slidenum">
              <a:rPr lang="pt-BR" smtClean="0"/>
              <a:t>10</a:t>
            </a:fld>
            <a:endParaRPr lang="pt-BR"/>
          </a:p>
        </p:txBody>
      </p:sp>
    </p:spTree>
    <p:extLst>
      <p:ext uri="{BB962C8B-B14F-4D97-AF65-F5344CB8AC3E}">
        <p14:creationId xmlns:p14="http://schemas.microsoft.com/office/powerpoint/2010/main" val="178445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Você deve estar se perguntando: quais as vantagens de investir via esse novo Programa da Fundação Rotária?</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O Rotary têm uma influência em todas as regiões do país, assim sua empresa pode investir em algum projeto fora das regiões centrais, em lugares que esteja ou não presente.</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Além disso, nossos associados possuem uma grande influência local, conhecendo as necessidades locais e possuindo contatos estratégicos nas regiões que atuam.</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Investindo em projetos direcionados da Fundação Rotária garante visibilidade da marca empresarial, a medida que traz marketing relacionado a causa, valor social do produto ou serviços que a empresa oferece no mercado. E por sermos uma organização que está presente em todo o território global, trará visibilidade interna como externa da marca.</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Garantimos também abertura para persarmos e formularmos um projeto em conjunto, em que a empresa participe desde o processo inicial do projeto, havendo trocas de ideias. Como também contamos com equipes multifacetadas com especialidades em diversas áreas de conhecimento, que garantem a melhor execução de projetos gerando maior impacto social garantindo uma estrutura segura de Grantmaking*</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Pois nós acreditamos no trabalho coletivo para transformar vidas.</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*Grantmanking é o investimento direto em projetos sociais de organizações do terceiro setor, ao invés da empresa investir em criar um projeto proprietário interno na qual ela terá que garantir a execução e controle do projeto.</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p:txBody>
      </p:sp>
      <p:sp>
        <p:nvSpPr>
          <p:cNvPr id="4" name="Slide Number Placeholder 3"/>
          <p:cNvSpPr>
            <a:spLocks noGrp="1"/>
          </p:cNvSpPr>
          <p:nvPr>
            <p:ph type="sldNum" sz="quarter" idx="5"/>
          </p:nvPr>
        </p:nvSpPr>
        <p:spPr/>
        <p:txBody>
          <a:bodyPr/>
          <a:lstStyle/>
          <a:p>
            <a:fld id="{E38EF4F8-10E6-4850-ACF1-688C495E68F4}" type="slidenum">
              <a:rPr lang="pt-BR" smtClean="0"/>
              <a:t>11</a:t>
            </a:fld>
            <a:endParaRPr lang="pt-BR"/>
          </a:p>
        </p:txBody>
      </p:sp>
    </p:spTree>
    <p:extLst>
      <p:ext uri="{BB962C8B-B14F-4D97-AF65-F5344CB8AC3E}">
        <p14:creationId xmlns:p14="http://schemas.microsoft.com/office/powerpoint/2010/main" val="286284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cs typeface="Calibri"/>
              </a:rPr>
              <a:t>SUGESTÃO DE FALA</a:t>
            </a:r>
          </a:p>
          <a:p>
            <a:endParaRPr lang="pt-BR" dirty="0">
              <a:cs typeface="Calibri"/>
            </a:endParaRPr>
          </a:p>
          <a:p>
            <a:r>
              <a:rPr lang="pt-BR" dirty="0">
                <a:cs typeface="Calibri"/>
              </a:rPr>
              <a:t>Bom como anteriormente falamos o que é o Rotary e sobre a Fundação Rotária e ABTRF. Agora iremos apresentar o(s) projeto(s) que desenvolvemos no nosso Clube para saberem do que já desenvolvemos localmente.</a:t>
            </a:r>
          </a:p>
          <a:p>
            <a:endParaRPr lang="pt-BR" dirty="0">
              <a:cs typeface="Calibri"/>
            </a:endParaRPr>
          </a:p>
          <a:p>
            <a:endParaRPr lang="pt-BR" dirty="0">
              <a:cs typeface="Calibri"/>
            </a:endParaRP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07-Jun-2024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12</a:t>
            </a:fld>
            <a:endParaRPr lang="en-US" dirty="0"/>
          </a:p>
        </p:txBody>
      </p:sp>
    </p:spTree>
    <p:extLst>
      <p:ext uri="{BB962C8B-B14F-4D97-AF65-F5344CB8AC3E}">
        <p14:creationId xmlns:p14="http://schemas.microsoft.com/office/powerpoint/2010/main" val="179028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C6275D7C-C1E4-4AC9-B976-D2C0B3842D91}" type="slidenum">
              <a:rPr lang="pt-BR" smtClean="0"/>
              <a:t>13</a:t>
            </a:fld>
            <a:endParaRPr lang="pt-BR"/>
          </a:p>
        </p:txBody>
      </p:sp>
    </p:spTree>
    <p:extLst>
      <p:ext uri="{BB962C8B-B14F-4D97-AF65-F5344CB8AC3E}">
        <p14:creationId xmlns:p14="http://schemas.microsoft.com/office/powerpoint/2010/main" val="196126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94509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15</a:t>
            </a:fld>
            <a:endParaRPr lang="en-US" altLang="en-US"/>
          </a:p>
        </p:txBody>
      </p:sp>
    </p:spTree>
    <p:extLst>
      <p:ext uri="{BB962C8B-B14F-4D97-AF65-F5344CB8AC3E}">
        <p14:creationId xmlns:p14="http://schemas.microsoft.com/office/powerpoint/2010/main" val="7476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16</a:t>
            </a:fld>
            <a:endParaRPr lang="en-US" altLang="en-US"/>
          </a:p>
        </p:txBody>
      </p:sp>
    </p:spTree>
    <p:extLst>
      <p:ext uri="{BB962C8B-B14F-4D97-AF65-F5344CB8AC3E}">
        <p14:creationId xmlns:p14="http://schemas.microsoft.com/office/powerpoint/2010/main" val="87413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938262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18</a:t>
            </a:fld>
            <a:endParaRPr lang="en-US" altLang="en-US"/>
          </a:p>
        </p:txBody>
      </p:sp>
    </p:spTree>
    <p:extLst>
      <p:ext uri="{BB962C8B-B14F-4D97-AF65-F5344CB8AC3E}">
        <p14:creationId xmlns:p14="http://schemas.microsoft.com/office/powerpoint/2010/main" val="427357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19</a:t>
            </a:fld>
            <a:endParaRPr lang="en-US" altLang="en-US"/>
          </a:p>
        </p:txBody>
      </p:sp>
    </p:spTree>
    <p:extLst>
      <p:ext uri="{BB962C8B-B14F-4D97-AF65-F5344CB8AC3E}">
        <p14:creationId xmlns:p14="http://schemas.microsoft.com/office/powerpoint/2010/main" val="11994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SUGESTÃO DE FALA</a:t>
            </a:r>
          </a:p>
          <a:p>
            <a:endParaRPr lang="pt-BR" dirty="0"/>
          </a:p>
          <a:p>
            <a:r>
              <a:rPr lang="pt-BR" dirty="0"/>
              <a:t>O Rotray é uma Organização sem fins de lucro com mais de 100 anos de existência, presente em quase todos os países do mundo com uma rede de 1.4 milhoes de pessoas. Como visão temos o objetivo de transformar positivamente as comunidades em que estamos presentes.</a:t>
            </a:r>
          </a:p>
        </p:txBody>
      </p:sp>
      <p:sp>
        <p:nvSpPr>
          <p:cNvPr id="4" name="Slide Number Placeholder 3"/>
          <p:cNvSpPr>
            <a:spLocks noGrp="1"/>
          </p:cNvSpPr>
          <p:nvPr>
            <p:ph type="sldNum" sz="quarter" idx="5"/>
          </p:nvPr>
        </p:nvSpPr>
        <p:spPr/>
        <p:txBody>
          <a:bodyPr/>
          <a:lstStyle/>
          <a:p>
            <a:fld id="{C6275D7C-C1E4-4AC9-B976-D2C0B3842D91}" type="slidenum">
              <a:rPr lang="pt-BR" smtClean="0"/>
              <a:t>2</a:t>
            </a:fld>
            <a:endParaRPr lang="pt-BR"/>
          </a:p>
        </p:txBody>
      </p:sp>
    </p:spTree>
    <p:extLst>
      <p:ext uri="{BB962C8B-B14F-4D97-AF65-F5344CB8AC3E}">
        <p14:creationId xmlns:p14="http://schemas.microsoft.com/office/powerpoint/2010/main" val="2206052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1" i="0" u="none" baseline="0"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20</a:t>
            </a:fld>
            <a:endParaRPr lang="en-US" altLang="en-US"/>
          </a:p>
        </p:txBody>
      </p:sp>
    </p:spTree>
    <p:extLst>
      <p:ext uri="{BB962C8B-B14F-4D97-AF65-F5344CB8AC3E}">
        <p14:creationId xmlns:p14="http://schemas.microsoft.com/office/powerpoint/2010/main" val="167031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SUGESTÃO DE FALA</a:t>
            </a:r>
          </a:p>
          <a:p>
            <a:endParaRPr lang="pt-BR" dirty="0"/>
          </a:p>
          <a:p>
            <a:r>
              <a:rPr lang="pt-BR" dirty="0"/>
              <a:t>E qual projeto queremos desenvolver em conjunto com vocês? </a:t>
            </a:r>
          </a:p>
          <a:p>
            <a:endParaRPr lang="pt-BR" dirty="0"/>
          </a:p>
          <a:p>
            <a:r>
              <a:rPr lang="pt-BR" dirty="0"/>
              <a:t>Aqui gostariamos de apresentar o projeto que desenvolvemos e buscamos o investimento da empresa.</a:t>
            </a:r>
          </a:p>
          <a:p>
            <a:endParaRPr lang="pt-BR" dirty="0"/>
          </a:p>
          <a:p>
            <a:r>
              <a:rPr lang="pt-BR" dirty="0"/>
              <a:t>Nesse projeto (falar sobre o projeto, o que será feito, se há organização beneficiadas, o número de beneficiados e qual o impacto que trará para a comunidade).</a:t>
            </a:r>
          </a:p>
          <a:p>
            <a:endParaRPr lang="pt-BR" dirty="0"/>
          </a:p>
          <a:p>
            <a:r>
              <a:rPr lang="pt-BR" dirty="0"/>
              <a:t>Venha conosco transformar vidas e impactar positivamente a nossa comunidade!</a:t>
            </a:r>
          </a:p>
        </p:txBody>
      </p:sp>
      <p:sp>
        <p:nvSpPr>
          <p:cNvPr id="4" name="Slide Number Placeholder 3"/>
          <p:cNvSpPr>
            <a:spLocks noGrp="1"/>
          </p:cNvSpPr>
          <p:nvPr>
            <p:ph type="sldNum" sz="quarter" idx="5"/>
          </p:nvPr>
        </p:nvSpPr>
        <p:spPr/>
        <p:txBody>
          <a:bodyPr/>
          <a:lstStyle/>
          <a:p>
            <a:fld id="{C6275D7C-C1E4-4AC9-B976-D2C0B3842D91}" type="slidenum">
              <a:rPr lang="pt-BR" smtClean="0"/>
              <a:t>21</a:t>
            </a:fld>
            <a:endParaRPr lang="pt-BR"/>
          </a:p>
        </p:txBody>
      </p:sp>
    </p:spTree>
    <p:extLst>
      <p:ext uri="{BB962C8B-B14F-4D97-AF65-F5344CB8AC3E}">
        <p14:creationId xmlns:p14="http://schemas.microsoft.com/office/powerpoint/2010/main" val="2618417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Slide Number Placeholder 3"/>
          <p:cNvSpPr>
            <a:spLocks noGrp="1"/>
          </p:cNvSpPr>
          <p:nvPr>
            <p:ph type="sldNum" sz="quarter" idx="5"/>
          </p:nvPr>
        </p:nvSpPr>
        <p:spPr/>
        <p:txBody>
          <a:bodyPr/>
          <a:lstStyle/>
          <a:p>
            <a:fld id="{E38EF4F8-10E6-4850-ACF1-688C495E68F4}" type="slidenum">
              <a:rPr lang="pt-BR" smtClean="0"/>
              <a:t>22</a:t>
            </a:fld>
            <a:endParaRPr lang="pt-BR"/>
          </a:p>
        </p:txBody>
      </p:sp>
    </p:spTree>
    <p:extLst>
      <p:ext uri="{BB962C8B-B14F-4D97-AF65-F5344CB8AC3E}">
        <p14:creationId xmlns:p14="http://schemas.microsoft.com/office/powerpoint/2010/main" val="357985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SUGESTÃO DE FALA</a:t>
            </a:r>
          </a:p>
          <a:p>
            <a:endParaRPr lang="pt-BR" dirty="0"/>
          </a:p>
          <a:p>
            <a:r>
              <a:rPr lang="pt-BR" dirty="0"/>
              <a:t>No Brasil nossa rede conta com 52 mil voluntários nas 5 regiões, que desenvolve projetos com impacto comunitário.</a:t>
            </a:r>
          </a:p>
        </p:txBody>
      </p:sp>
      <p:sp>
        <p:nvSpPr>
          <p:cNvPr id="4" name="Slide Number Placeholder 3"/>
          <p:cNvSpPr>
            <a:spLocks noGrp="1"/>
          </p:cNvSpPr>
          <p:nvPr>
            <p:ph type="sldNum" sz="quarter" idx="5"/>
          </p:nvPr>
        </p:nvSpPr>
        <p:spPr/>
        <p:txBody>
          <a:bodyPr/>
          <a:lstStyle/>
          <a:p>
            <a:fld id="{C6275D7C-C1E4-4AC9-B976-D2C0B3842D91}" type="slidenum">
              <a:rPr lang="pt-BR" smtClean="0"/>
              <a:t>3</a:t>
            </a:fld>
            <a:endParaRPr lang="pt-BR"/>
          </a:p>
        </p:txBody>
      </p:sp>
    </p:spTree>
    <p:extLst>
      <p:ext uri="{BB962C8B-B14F-4D97-AF65-F5344CB8AC3E}">
        <p14:creationId xmlns:p14="http://schemas.microsoft.com/office/powerpoint/2010/main" val="253334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Através</a:t>
            </a:r>
            <a:r>
              <a:rPr lang="pt-BR" sz="1200" kern="1200" baseline="0" dirty="0">
                <a:solidFill>
                  <a:schemeClr val="tx1"/>
                </a:solidFill>
                <a:effectLst/>
                <a:latin typeface="+mn-lt"/>
                <a:ea typeface="+mn-ea"/>
                <a:cs typeface="+mn-cs"/>
              </a:rPr>
              <a:t> dos </a:t>
            </a:r>
            <a:r>
              <a:rPr lang="pt-BR" sz="1200" kern="1200" dirty="0">
                <a:solidFill>
                  <a:schemeClr val="tx1"/>
                </a:solidFill>
                <a:effectLst/>
                <a:latin typeface="+mn-lt"/>
                <a:ea typeface="+mn-ea"/>
                <a:cs typeface="+mn-cs"/>
              </a:rPr>
              <a:t>projetos dos</a:t>
            </a:r>
            <a:r>
              <a:rPr lang="pt-BR" sz="1200" kern="1200" baseline="0" dirty="0">
                <a:solidFill>
                  <a:schemeClr val="tx1"/>
                </a:solidFill>
                <a:effectLst/>
                <a:latin typeface="+mn-lt"/>
                <a:ea typeface="+mn-ea"/>
                <a:cs typeface="+mn-cs"/>
              </a:rPr>
              <a:t> nossos associados</a:t>
            </a:r>
            <a:r>
              <a:rPr lang="pt-BR" sz="1200" kern="1200" dirty="0">
                <a:solidFill>
                  <a:schemeClr val="tx1"/>
                </a:solidFill>
                <a:effectLst/>
                <a:latin typeface="+mn-lt"/>
                <a:ea typeface="+mn-ea"/>
                <a:cs typeface="+mn-cs"/>
              </a:rPr>
              <a:t>, o Rotary ajuda a implementar a Agenda 2030 para o Desenvolvimento Sustentável, adotada por 193 Estados Membros da ONU, buscando promover Saúde e bem estar</a:t>
            </a:r>
            <a:r>
              <a:rPr lang="pt-BR" sz="1200" kern="1200" baseline="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Educação de qualidade; Água potável e saneamento; Redução das desigualdades</a:t>
            </a:r>
            <a:r>
              <a:rPr lang="pt-BR" sz="1200" kern="1200" baseline="0" dirty="0">
                <a:solidFill>
                  <a:schemeClr val="tx1"/>
                </a:solidFill>
                <a:effectLst/>
                <a:latin typeface="+mn-lt"/>
                <a:ea typeface="+mn-ea"/>
                <a:cs typeface="+mn-cs"/>
              </a:rPr>
              <a:t>, bem como </a:t>
            </a:r>
            <a:r>
              <a:rPr lang="pt-BR" sz="1200" kern="1200" dirty="0">
                <a:solidFill>
                  <a:schemeClr val="tx1"/>
                </a:solidFill>
                <a:effectLst/>
                <a:latin typeface="+mn-lt"/>
                <a:ea typeface="+mn-ea"/>
                <a:cs typeface="+mn-cs"/>
              </a:rPr>
              <a:t>Paz, justiça e instituições eficazes)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a:defRPr/>
            </a:pPr>
            <a:r>
              <a:rPr lang="pt-BR" dirty="0"/>
              <a:t>Nesse sentido,</a:t>
            </a:r>
            <a:r>
              <a:rPr lang="pt-BR" baseline="0" dirty="0"/>
              <a:t> n</a:t>
            </a:r>
            <a:r>
              <a:rPr lang="pt-BR" dirty="0"/>
              <a:t>osso trabalho não</a:t>
            </a:r>
            <a:r>
              <a:rPr lang="pt-BR" baseline="0" dirty="0"/>
              <a:t> apenas é importante </a:t>
            </a:r>
            <a:r>
              <a:rPr lang="pt-BR" dirty="0"/>
              <a:t>mundialmente, mas também essencial </a:t>
            </a:r>
            <a:r>
              <a:rPr lang="pt-BR" baseline="0" dirty="0"/>
              <a:t>ao contexto brasileiro.</a:t>
            </a:r>
            <a:r>
              <a:rPr lang="pt-BR" dirty="0"/>
              <a:t> Estes são alguns dos números que mostram a carência de nosso país em diversas áreas, mas que, muitas vezes, a gente não consegue ter a dimensão da abrangência desses problemas, de quantas pessoas eles afetam.</a:t>
            </a:r>
            <a:endParaRPr lang="pt-BR" dirty="0">
              <a:cs typeface="Calibri"/>
            </a:endParaRPr>
          </a:p>
          <a:p>
            <a:endParaRPr lang="pt-BR" dirty="0"/>
          </a:p>
          <a:p>
            <a:endParaRPr lang="pt-BR" dirty="0"/>
          </a:p>
          <a:p>
            <a:r>
              <a:rPr lang="pt-BR" dirty="0"/>
              <a:t>Fontes: </a:t>
            </a:r>
          </a:p>
          <a:p>
            <a:r>
              <a:rPr lang="en-US" dirty="0">
                <a:hlinkClick r:id="rId3"/>
              </a:rPr>
              <a:t>https://bvsms.saude.gov.br/bvs/pacsaude/diretrizes.php</a:t>
            </a:r>
            <a:endParaRPr lang="en-US" dirty="0"/>
          </a:p>
          <a:p>
            <a:r>
              <a:rPr lang="en-US" dirty="0">
                <a:hlinkClick r:id="rId4"/>
              </a:rPr>
              <a:t>http://www.tratabrasil.org.br/saneamento/principais-estatisticas/no-brasil/agua</a:t>
            </a:r>
            <a:endParaRPr lang="en-US" dirty="0"/>
          </a:p>
          <a:p>
            <a:r>
              <a:rPr lang="en-US" dirty="0">
                <a:hlinkClick r:id="rId5"/>
              </a:rPr>
              <a:t>https://noticias.uol.com.br/colunas/jamil-chade/2020/07/13/onu-inseguranca-alimentar-aumenta-no-brasil-e-atinge-43-milhoes-de-pessoas.htm</a:t>
            </a:r>
            <a:endParaRPr lang="en-US" dirty="0"/>
          </a:p>
          <a:p>
            <a:r>
              <a:rPr lang="en-US" dirty="0">
                <a:hlinkClick r:id="rId6"/>
              </a:rPr>
              <a:t>https://agenciabrasil.ebc.com.br/educacao/noticia/2020-07/taxa-cai-levemente-mas-brasil-ainda-tem-11-milhoes-de-analfabetos</a:t>
            </a:r>
            <a:endParaRPr lang="en-US" dirty="0"/>
          </a:p>
          <a:p>
            <a:r>
              <a:rPr lang="en-US" dirty="0">
                <a:hlinkClick r:id="rId7"/>
              </a:rPr>
              <a:t>https://agenciadenoticias.ibge.gov.br/agencia-noticias/2012-agencia-de-noticias/noticias/25882-extrema-pobreza-atinge-13-5-milhoes-de-pessoas-e-chega-ao-maior-nivel-em-7-anos</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07-Jun-2024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4</a:t>
            </a:fld>
            <a:endParaRPr lang="en-US" dirty="0"/>
          </a:p>
        </p:txBody>
      </p:sp>
    </p:spTree>
    <p:extLst>
      <p:ext uri="{BB962C8B-B14F-4D97-AF65-F5344CB8AC3E}">
        <p14:creationId xmlns:p14="http://schemas.microsoft.com/office/powerpoint/2010/main" val="10156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0" i="0" u="none" strike="noStrike" dirty="0">
                <a:solidFill>
                  <a:srgbClr val="000000"/>
                </a:solidFill>
                <a:effectLst/>
              </a:rPr>
              <a:t>SUGESTÃO DE FALA </a:t>
            </a:r>
          </a:p>
          <a:p>
            <a:endParaRPr lang="pt-BR" b="0" i="0" u="none" strike="noStrike" dirty="0">
              <a:solidFill>
                <a:srgbClr val="000000"/>
              </a:solidFill>
              <a:effectLst/>
            </a:endParaRPr>
          </a:p>
          <a:p>
            <a:r>
              <a:rPr lang="pt-BR" b="0" i="0" u="none" strike="noStrike" dirty="0">
                <a:solidFill>
                  <a:srgbClr val="000000"/>
                </a:solidFill>
                <a:effectLst/>
              </a:rPr>
              <a:t>A Fundação Rotária vem desenvolvendo no Brasil nos últimos anos:</a:t>
            </a:r>
          </a:p>
          <a:p>
            <a:r>
              <a:rPr lang="pt-BR" b="0" i="0" u="none" strike="noStrike" dirty="0">
                <a:solidFill>
                  <a:srgbClr val="000000"/>
                </a:solidFill>
                <a:effectLst/>
              </a:rPr>
              <a:t> </a:t>
            </a:r>
          </a:p>
          <a:p>
            <a:r>
              <a:rPr lang="pt-BR" b="0" i="0" u="none" strike="noStrike" dirty="0">
                <a:solidFill>
                  <a:srgbClr val="000000"/>
                </a:solidFill>
                <a:effectLst/>
              </a:rPr>
              <a:t>7 projetos em Promoção da Paz</a:t>
            </a:r>
          </a:p>
          <a:p>
            <a:r>
              <a:rPr lang="pt-BR" b="0" i="0" u="none" strike="noStrike" dirty="0">
                <a:solidFill>
                  <a:srgbClr val="000000"/>
                </a:solidFill>
                <a:effectLst/>
              </a:rPr>
              <a:t>45 projetos em desenvolvimento econômico comunitário</a:t>
            </a:r>
          </a:p>
          <a:p>
            <a:r>
              <a:rPr lang="pt-BR" b="0" i="0" u="none" strike="noStrike" dirty="0">
                <a:solidFill>
                  <a:srgbClr val="000000"/>
                </a:solidFill>
                <a:effectLst/>
              </a:rPr>
              <a:t>174 projetos em prevenção e tratmento de doença</a:t>
            </a:r>
          </a:p>
          <a:p>
            <a:r>
              <a:rPr lang="pt-BR" b="0" i="0" u="none" strike="noStrike" dirty="0">
                <a:solidFill>
                  <a:srgbClr val="000000"/>
                </a:solidFill>
                <a:effectLst/>
              </a:rPr>
              <a:t>56 projetos em educação</a:t>
            </a:r>
          </a:p>
          <a:p>
            <a:r>
              <a:rPr lang="pt-BR" b="0" i="0" u="none" strike="noStrike" dirty="0">
                <a:solidFill>
                  <a:srgbClr val="000000"/>
                </a:solidFill>
                <a:effectLst/>
              </a:rPr>
              <a:t>13 em água e saneamento</a:t>
            </a:r>
          </a:p>
          <a:p>
            <a:r>
              <a:rPr lang="pt-BR" b="0" i="0" u="none" strike="noStrike" dirty="0">
                <a:solidFill>
                  <a:srgbClr val="000000"/>
                </a:solidFill>
                <a:effectLst/>
              </a:rPr>
              <a:t>45 em saúde materno infantil</a:t>
            </a:r>
          </a:p>
          <a:p>
            <a:r>
              <a:rPr lang="pt-BR" b="0" i="0" u="none" strike="noStrike" dirty="0">
                <a:solidFill>
                  <a:srgbClr val="000000"/>
                </a:solidFill>
                <a:effectLst/>
              </a:rPr>
              <a:t>2 em meio ambiente</a:t>
            </a:r>
          </a:p>
          <a:p>
            <a:endParaRPr lang="pt-BR"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55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a:defRPr/>
            </a:pPr>
            <a:r>
              <a:rPr lang="pt-BR" noProof="0" dirty="0"/>
              <a:t>Diante</a:t>
            </a:r>
            <a:r>
              <a:rPr lang="en-US" baseline="0" dirty="0"/>
              <a:t> </a:t>
            </a:r>
            <a:r>
              <a:rPr lang="pt-BR" baseline="0" noProof="0" dirty="0"/>
              <a:t>desse</a:t>
            </a:r>
            <a:r>
              <a:rPr lang="en-US" baseline="0" dirty="0"/>
              <a:t> panorama, </a:t>
            </a:r>
            <a:r>
              <a:rPr lang="pt-BR" baseline="0" noProof="0" dirty="0"/>
              <a:t>lhe convidamos a investir em responsabilidade social com a nossa</a:t>
            </a:r>
            <a:r>
              <a:rPr lang="pt-BR" noProof="0" dirty="0"/>
              <a:t> organização e expandir os nossos projetos no país</a:t>
            </a:r>
            <a:r>
              <a:rPr lang="pt-BR" baseline="0" noProof="0" dirty="0"/>
              <a:t>.</a:t>
            </a:r>
            <a:r>
              <a:rPr lang="pt-BR" noProof="0" dirty="0"/>
              <a:t>  </a:t>
            </a:r>
            <a:endParaRPr lang="pt-BR" baseline="0" noProof="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r>
              <a:rPr lang="pt-BR" dirty="0">
                <a:cs typeface="Calibri"/>
              </a:rPr>
              <a:t>Sabemos que hoje a responsabilidade social corporativa é algo muito demandado das empresas, seja por investidores, pelos fornecedores, pelos clientes, funcionários e pela sociedade em geral. Porém a gente sabe também que nem toda empresa tem a estrutura de funcionários e o conhecimento necessários pra ter uma área dedicada a projetos sociais. Por isso, o que estamos oferecendo aqui é um canal seguro pra que sua empresa faça esses investimentos em projetos sociais, contribua com a melhora da sociedade, sem ter que alocar funcionários ou desenvolver expertise para isso. Vocês fazem os investimentos financeiros e o Rotary canaliza esses investimentos pra diferentes projetos nas áreas de enfoque que mostramos no início dessa apresentação.</a:t>
            </a:r>
          </a:p>
          <a:p>
            <a:endParaRPr lang="pt-BR" b="1" dirty="0">
              <a:cs typeface="Calibri"/>
            </a:endParaRPr>
          </a:p>
          <a:p>
            <a:endParaRPr lang="pt-BR" dirty="0">
              <a:cs typeface="Calibri"/>
            </a:endParaRP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07-Jun-2024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6</a:t>
            </a:fld>
            <a:endParaRPr lang="en-US" dirty="0"/>
          </a:p>
        </p:txBody>
      </p:sp>
    </p:spTree>
    <p:extLst>
      <p:ext uri="{BB962C8B-B14F-4D97-AF65-F5344CB8AC3E}">
        <p14:creationId xmlns:p14="http://schemas.microsoft.com/office/powerpoint/2010/main" val="343802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pt-BR" sz="1200" b="1" dirty="0"/>
              <a:t>SUGESTÃO</a:t>
            </a:r>
            <a:r>
              <a:rPr lang="pt-BR" sz="1200" b="1" baseline="0" dirty="0"/>
              <a:t> DE FALA (rever)</a:t>
            </a:r>
          </a:p>
          <a:p>
            <a:pPr marL="0" marR="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Aqui no Brasil, </a:t>
            </a:r>
            <a:r>
              <a:rPr lang="pt-BR" sz="1200" b="0" kern="1200" dirty="0">
                <a:solidFill>
                  <a:schemeClr val="tx1"/>
                </a:solidFill>
                <a:effectLst/>
                <a:latin typeface="+mn-lt"/>
                <a:ea typeface="+mn-ea"/>
                <a:cs typeface="+mn-cs"/>
              </a:rPr>
              <a:t>as pessoas jurídicas que desejam ser parceiras do Rotary em seus projetos sociais</a:t>
            </a:r>
            <a:r>
              <a:rPr lang="pt-BR" sz="1200" b="0" kern="1200" baseline="0" dirty="0">
                <a:solidFill>
                  <a:schemeClr val="tx1"/>
                </a:solidFill>
                <a:effectLst/>
                <a:latin typeface="+mn-lt"/>
                <a:ea typeface="+mn-ea"/>
                <a:cs typeface="+mn-cs"/>
              </a:rPr>
              <a:t> contam com a </a:t>
            </a:r>
            <a:r>
              <a:rPr lang="pt-BR" sz="1200" b="0" kern="1200" dirty="0">
                <a:solidFill>
                  <a:schemeClr val="tx1"/>
                </a:solidFill>
                <a:effectLst/>
                <a:latin typeface="+mn-lt"/>
                <a:ea typeface="+mn-ea"/>
                <a:cs typeface="+mn-cs"/>
              </a:rPr>
              <a:t>ABTRF-Associação Brasileira da The Rotary Foundation, a porta de entrada da Fundação Rotária no Brasil para </a:t>
            </a:r>
            <a:r>
              <a:rPr lang="pt-BR" sz="1200" b="0" kern="1200" baseline="0" dirty="0">
                <a:solidFill>
                  <a:schemeClr val="tx1"/>
                </a:solidFill>
                <a:effectLst/>
                <a:latin typeface="+mn-lt"/>
                <a:ea typeface="+mn-ea"/>
                <a:cs typeface="+mn-cs"/>
              </a:rPr>
              <a:t>parcerias com empresas.</a:t>
            </a:r>
            <a:endParaRPr lang="pt-BR" sz="1200" b="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pt-BR" sz="1200" b="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pt-BR" sz="1200" b="0" kern="1200" dirty="0">
                <a:solidFill>
                  <a:schemeClr val="tx1"/>
                </a:solidFill>
                <a:effectLst/>
                <a:latin typeface="+mn-lt"/>
                <a:ea typeface="+mn-ea"/>
                <a:cs typeface="+mn-cs"/>
              </a:rPr>
              <a:t> A ABTRF é uma entidade civil sem fins lucrativos</a:t>
            </a:r>
            <a:r>
              <a:rPr lang="pt-BR" sz="1200" b="0" kern="1200" baseline="0" dirty="0">
                <a:solidFill>
                  <a:schemeClr val="tx1"/>
                </a:solidFill>
                <a:effectLst/>
                <a:latin typeface="+mn-lt"/>
                <a:ea typeface="+mn-ea"/>
                <a:cs typeface="+mn-cs"/>
              </a:rPr>
              <a:t> que conta</a:t>
            </a:r>
            <a:r>
              <a:rPr lang="pt-BR" sz="1200" b="0" kern="1200" dirty="0">
                <a:solidFill>
                  <a:schemeClr val="tx1"/>
                </a:solidFill>
                <a:effectLst/>
                <a:latin typeface="+mn-lt"/>
                <a:ea typeface="+mn-ea"/>
                <a:cs typeface="+mn-cs"/>
              </a:rPr>
              <a:t> com cerca de duas mil empresas parceiras.</a:t>
            </a:r>
            <a:r>
              <a:rPr lang="pt-BR" sz="1200" b="0" kern="1200" baseline="0" dirty="0">
                <a:solidFill>
                  <a:schemeClr val="tx1"/>
                </a:solidFill>
                <a:effectLst/>
                <a:latin typeface="+mn-lt"/>
                <a:ea typeface="+mn-ea"/>
                <a:cs typeface="+mn-cs"/>
              </a:rPr>
              <a:t> Com ela,</a:t>
            </a:r>
            <a:r>
              <a:rPr lang="pt-BR" sz="1200" b="0" kern="1200" dirty="0">
                <a:solidFill>
                  <a:schemeClr val="tx1"/>
                </a:solidFill>
                <a:effectLst/>
                <a:latin typeface="+mn-lt"/>
                <a:ea typeface="+mn-ea"/>
                <a:cs typeface="+mn-cs"/>
              </a:rPr>
              <a:t> asseguramos que seus investimentos em responsabilidade social sejam aplicados em projetos que causem impacto duradouro em suas comunidades</a:t>
            </a:r>
            <a:r>
              <a:rPr lang="pt-BR" sz="1200" b="0" kern="1200" baseline="0" dirty="0">
                <a:solidFill>
                  <a:schemeClr val="tx1"/>
                </a:solidFill>
                <a:effectLst/>
                <a:latin typeface="+mn-lt"/>
                <a:ea typeface="+mn-ea"/>
                <a:cs typeface="+mn-cs"/>
              </a:rPr>
              <a:t> uma vez que t</a:t>
            </a:r>
            <a:r>
              <a:rPr lang="pt-BR" sz="1200" b="0" kern="1200" dirty="0">
                <a:solidFill>
                  <a:schemeClr val="tx1"/>
                </a:solidFill>
                <a:effectLst/>
                <a:latin typeface="+mn-lt"/>
                <a:ea typeface="+mn-ea"/>
                <a:cs typeface="+mn-cs"/>
              </a:rPr>
              <a:t>odas as contribuições feitas pelas empresas à ABTRF são investidas em projetos realizados pelo Rotary no Brasil. </a:t>
            </a:r>
          </a:p>
          <a:p>
            <a:pPr fontAlgn="base"/>
            <a:endParaRPr lang="pt-BR" sz="1200" b="0" kern="1200" dirty="0">
              <a:solidFill>
                <a:schemeClr val="tx1"/>
              </a:solidFill>
              <a:effectLst/>
              <a:latin typeface="+mn-lt"/>
              <a:ea typeface="+mn-ea"/>
              <a:cs typeface="+mn-cs"/>
            </a:endParaRPr>
          </a:p>
          <a:p>
            <a:pPr fontAlgn="base"/>
            <a:r>
              <a:rPr lang="pt-BR" sz="1200" b="0" kern="1200" dirty="0">
                <a:solidFill>
                  <a:schemeClr val="tx1"/>
                </a:solidFill>
                <a:effectLst/>
                <a:latin typeface="+mn-lt"/>
                <a:ea typeface="+mn-ea"/>
                <a:cs typeface="+mn-cs"/>
              </a:rPr>
              <a:t>Para que nossos</a:t>
            </a:r>
            <a:r>
              <a:rPr lang="pt-BR" sz="1200" b="0" kern="1200" baseline="0" dirty="0">
                <a:solidFill>
                  <a:schemeClr val="tx1"/>
                </a:solidFill>
                <a:effectLst/>
                <a:latin typeface="+mn-lt"/>
                <a:ea typeface="+mn-ea"/>
                <a:cs typeface="+mn-cs"/>
              </a:rPr>
              <a:t> parceiros</a:t>
            </a:r>
            <a:r>
              <a:rPr lang="pt-BR" sz="1200" b="0" kern="1200" dirty="0">
                <a:solidFill>
                  <a:schemeClr val="tx1"/>
                </a:solidFill>
                <a:effectLst/>
                <a:latin typeface="+mn-lt"/>
                <a:ea typeface="+mn-ea"/>
                <a:cs typeface="+mn-cs"/>
              </a:rPr>
              <a:t> possam divulgar sua colaboração com a ABTRF para clientes e fornecedores, oferecemos reconhecimentos às pessoas jurídicas parceiras, como certificados</a:t>
            </a:r>
            <a:r>
              <a:rPr lang="pt-BR" sz="1200" b="0" kern="1200" baseline="0" dirty="0">
                <a:solidFill>
                  <a:schemeClr val="tx1"/>
                </a:solidFill>
                <a:effectLst/>
                <a:latin typeface="+mn-lt"/>
                <a:ea typeface="+mn-ea"/>
                <a:cs typeface="+mn-cs"/>
              </a:rPr>
              <a:t> e selos digitais</a:t>
            </a:r>
            <a:r>
              <a:rPr lang="pt-BR" sz="1200" b="0" kern="1200" dirty="0">
                <a:solidFill>
                  <a:schemeClr val="tx1"/>
                </a:solidFill>
                <a:effectLst/>
                <a:latin typeface="+mn-lt"/>
                <a:ea typeface="+mn-ea"/>
                <a:cs typeface="+mn-cs"/>
              </a:rPr>
              <a:t>.</a:t>
            </a:r>
          </a:p>
          <a:p>
            <a:pPr fontAlgn="base"/>
            <a:endParaRPr lang="pt-BR" sz="1200" b="0" kern="1200" dirty="0">
              <a:solidFill>
                <a:schemeClr val="tx1"/>
              </a:solidFill>
              <a:effectLst/>
              <a:latin typeface="+mn-lt"/>
              <a:ea typeface="+mn-ea"/>
              <a:cs typeface="+mn-cs"/>
            </a:endParaRPr>
          </a:p>
          <a:p>
            <a:pPr fontAlgn="base"/>
            <a:r>
              <a:rPr lang="pt-BR" sz="1200" b="0" kern="1200" dirty="0">
                <a:solidFill>
                  <a:schemeClr val="tx1"/>
                </a:solidFill>
                <a:effectLst/>
                <a:latin typeface="+mn-lt"/>
                <a:ea typeface="+mn-ea"/>
                <a:cs typeface="+mn-cs"/>
              </a:rPr>
              <a:t> </a:t>
            </a:r>
          </a:p>
          <a:p>
            <a:pPr fontAlgn="base"/>
            <a:r>
              <a:rPr lang="pt-BR" sz="1200" b="0" kern="1200" dirty="0">
                <a:solidFill>
                  <a:schemeClr val="tx1"/>
                </a:solidFill>
                <a:effectLst/>
                <a:latin typeface="+mn-lt"/>
                <a:ea typeface="+mn-ea"/>
                <a:cs typeface="+mn-cs"/>
              </a:rPr>
              <a:t>Independentemente do sistema de tributação que adotem, toda pessoa jurídica</a:t>
            </a:r>
            <a:r>
              <a:rPr lang="pt-BR" sz="1200" b="0" kern="1200" baseline="0" dirty="0">
                <a:solidFill>
                  <a:schemeClr val="tx1"/>
                </a:solidFill>
                <a:effectLst/>
                <a:latin typeface="+mn-lt"/>
                <a:ea typeface="+mn-ea"/>
                <a:cs typeface="+mn-cs"/>
              </a:rPr>
              <a:t> que desejar</a:t>
            </a:r>
            <a:r>
              <a:rPr lang="pt-BR" sz="1200" b="0" kern="1200" dirty="0">
                <a:solidFill>
                  <a:schemeClr val="tx1"/>
                </a:solidFill>
                <a:effectLst/>
                <a:latin typeface="+mn-lt"/>
                <a:ea typeface="+mn-ea"/>
                <a:cs typeface="+mn-cs"/>
              </a:rPr>
              <a:t> pode efetuar doações à Associação Brasileira da The Rotary Foundation. As empresas que se interessem em ser parceiras da ABTRF podem fazê-lo por meio de nossos programas de doação pré-estabelecidos ou por doações espontâneas. Ficamos </a:t>
            </a:r>
            <a:r>
              <a:rPr lang="pt-BR" dirty="0"/>
              <a:t>à</a:t>
            </a:r>
            <a:r>
              <a:rPr lang="pt-BR" sz="1200" b="0" kern="1200" dirty="0">
                <a:solidFill>
                  <a:schemeClr val="tx1"/>
                </a:solidFill>
                <a:effectLst/>
                <a:latin typeface="+mn-lt"/>
                <a:ea typeface="+mn-ea"/>
                <a:cs typeface="+mn-cs"/>
              </a:rPr>
              <a:t> disposição para conversar</a:t>
            </a:r>
            <a:r>
              <a:rPr lang="pt-BR" sz="1200" b="0" kern="1200" baseline="0" dirty="0">
                <a:solidFill>
                  <a:schemeClr val="tx1"/>
                </a:solidFill>
                <a:effectLst/>
                <a:latin typeface="+mn-lt"/>
                <a:ea typeface="+mn-ea"/>
                <a:cs typeface="+mn-cs"/>
              </a:rPr>
              <a:t> para entender como podemos melhor alinhar nossas atuações.</a:t>
            </a:r>
            <a:endParaRPr lang="pt-BR" sz="1200" b="0" kern="1200" dirty="0">
              <a:solidFill>
                <a:schemeClr val="tx1"/>
              </a:solidFill>
              <a:effectLst/>
              <a:latin typeface="+mn-lt"/>
              <a:cs typeface="Calibri"/>
            </a:endParaRPr>
          </a:p>
          <a:p>
            <a:pPr fontAlgn="base"/>
            <a:r>
              <a:rPr lang="pt-BR" sz="1200" b="0" kern="1200" dirty="0">
                <a:solidFill>
                  <a:schemeClr val="tx1"/>
                </a:solidFill>
                <a:effectLst/>
                <a:latin typeface="+mn-lt"/>
                <a:ea typeface="+mn-ea"/>
                <a:cs typeface="+mn-cs"/>
              </a:rPr>
              <a:t> </a:t>
            </a: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 Rotary International/Robert Gill</a:t>
            </a:r>
            <a:endParaRPr lang="en-US" b="0"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07-Jun-2024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7</a:t>
            </a:fld>
            <a:endParaRPr lang="en-US" dirty="0"/>
          </a:p>
        </p:txBody>
      </p:sp>
    </p:spTree>
    <p:extLst>
      <p:ext uri="{BB962C8B-B14F-4D97-AF65-F5344CB8AC3E}">
        <p14:creationId xmlns:p14="http://schemas.microsoft.com/office/powerpoint/2010/main" val="358866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indent="0" algn="just">
              <a:lnSpc>
                <a:spcPct val="100000"/>
              </a:lnSpc>
              <a:buNone/>
            </a:pPr>
            <a:r>
              <a:rPr lang="pt-BR" sz="1200" dirty="0"/>
              <a:t>Essa</a:t>
            </a:r>
            <a:r>
              <a:rPr lang="pt-BR" sz="1200" baseline="0" dirty="0"/>
              <a:t> parceria também pode aumentar a visibilidade da sua marca ao relacioná-la a uma organização internacional centenária de credibilidade na realização de projetos humanitários. Bill Gates, um dos parceiros do Rotary na erradicação da Polio, atribui sua parceria com o Rotary à amplitude da organização - voluntários, arrecadação de fundos e advocacia com governos em todo o mundo.*</a:t>
            </a:r>
          </a:p>
          <a:p>
            <a:pPr marL="0" indent="0" algn="just">
              <a:lnSpc>
                <a:spcPct val="100000"/>
              </a:lnSpc>
              <a:buNone/>
            </a:pPr>
            <a:endParaRPr lang="pt-BR" sz="12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dirty="0"/>
              <a:t>Outro ponto importante</a:t>
            </a:r>
            <a:r>
              <a:rPr lang="pt-BR" baseline="0" dirty="0"/>
              <a:t> é que nossa Organização tem conhecimento e experiência na elaboração de projetos humanitários, contando com parâmetros de avaliação não apenas para garantir a sustentabilidade do investimento a ser feito, como também para assegurar que o investimento vise atender às reais necessidades da comunidade que será beneficiada. </a:t>
            </a:r>
          </a:p>
          <a:p>
            <a:pPr marL="0" indent="0" algn="just">
              <a:lnSpc>
                <a:spcPct val="100000"/>
              </a:lnSpc>
              <a:buNone/>
            </a:pPr>
            <a:endParaRPr lang="pt-BR" sz="1200" baseline="0" dirty="0">
              <a:cs typeface="Calibri" panose="020F0502020204030204"/>
            </a:endParaRPr>
          </a:p>
          <a:p>
            <a:pPr algn="just"/>
            <a:r>
              <a:rPr lang="pt-BR" dirty="0">
                <a:cs typeface="Calibri" panose="020F0502020204030204"/>
              </a:rPr>
              <a:t>Mas aí vocês podem perguntar: por que investir em projetos sociais com o Rotary e não com outras organizações internacionais que também tem credibilidade reconhecida? Porque muitas dessas organizações internacionais mais conhecidas arrecadam fundos que vão ser usados em projetos fora do Brasil</a:t>
            </a:r>
            <a:r>
              <a:rPr lang="pt-BR" b="1" dirty="0">
                <a:cs typeface="Calibri" panose="020F0502020204030204"/>
              </a:rPr>
              <a:t>. E trabalhando com o Rotary, você tem a certeza de que seu investimento vai ser aplicado aqui dentro do nosso país, é algo palpável pra nossa própria sociedade, algo que você pode ver perto de você, já que o Rotary atua no Brasil inteiro. Além disso, como nós temos sete áreas de atuação, você não ajuda apenas a melhorar um único setor, seus investimentos serão aplicados em diferentes projetos que contribuirão de forma global pra melhoria da nossa sociedade. </a:t>
            </a:r>
            <a:r>
              <a:rPr lang="pt-BR" b="1" dirty="0">
                <a:solidFill>
                  <a:srgbClr val="FF0000"/>
                </a:solidFill>
                <a:cs typeface="Calibri" panose="020F0502020204030204"/>
              </a:rPr>
              <a:t>(incluir mais direto sobre o investimento no projeto especifico da empresa)</a:t>
            </a:r>
            <a:endParaRPr lang="pt-BR" sz="1200" b="1" baseline="0" dirty="0">
              <a:solidFill>
                <a:srgbClr val="FF0000"/>
              </a:solidFill>
              <a:cs typeface="Calibri" panose="020F0502020204030204"/>
            </a:endParaRPr>
          </a:p>
          <a:p>
            <a:pPr algn="just">
              <a:defRPr/>
            </a:pPr>
            <a:endParaRPr lang="pt-BR" dirty="0"/>
          </a:p>
          <a:p>
            <a:pPr algn="just">
              <a:defRPr/>
            </a:pPr>
            <a:endParaRPr lang="pt-BR"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aseline="0" dirty="0"/>
              <a:t>Aliar-se ao Rotary é uma forma eficaz de buscar </a:t>
            </a:r>
            <a:r>
              <a:rPr lang="pt-BR" sz="1200" kern="1200" dirty="0">
                <a:solidFill>
                  <a:schemeClr val="tx1"/>
                </a:solidFill>
                <a:effectLst/>
                <a:latin typeface="+mn-lt"/>
                <a:ea typeface="+mn-ea"/>
                <a:cs typeface="+mn-cs"/>
              </a:rPr>
              <a:t>seus objetivos corporativos</a:t>
            </a:r>
            <a:r>
              <a:rPr lang="pt-BR" sz="1200" kern="1200" baseline="0" dirty="0">
                <a:solidFill>
                  <a:schemeClr val="tx1"/>
                </a:solidFill>
                <a:effectLst/>
                <a:latin typeface="+mn-lt"/>
                <a:ea typeface="+mn-ea"/>
                <a:cs typeface="+mn-cs"/>
              </a:rPr>
              <a:t> com</a:t>
            </a:r>
            <a:r>
              <a:rPr lang="pt-BR" sz="1200" kern="1200" dirty="0">
                <a:solidFill>
                  <a:schemeClr val="tx1"/>
                </a:solidFill>
                <a:effectLst/>
                <a:latin typeface="+mn-lt"/>
                <a:ea typeface="+mn-ea"/>
                <a:cs typeface="+mn-cs"/>
              </a:rPr>
              <a:t> governança e relações humanas sustentáveis</a:t>
            </a:r>
          </a:p>
          <a:p>
            <a:pPr marL="0" indent="0" algn="just">
              <a:lnSpc>
                <a:spcPct val="100000"/>
              </a:lnSpc>
              <a:buNone/>
            </a:pPr>
            <a:endParaRPr lang="pt-BR" sz="1200" dirty="0"/>
          </a:p>
          <a:p>
            <a:pPr marL="0" indent="0" algn="just">
              <a:lnSpc>
                <a:spcPct val="100000"/>
              </a:lnSpc>
              <a:buNone/>
            </a:pPr>
            <a:endParaRPr lang="pt-BR" sz="1200" dirty="0"/>
          </a:p>
          <a:p>
            <a:endParaRPr lang="en-US" dirty="0"/>
          </a:p>
          <a:p>
            <a:endParaRPr lang="en-US" dirty="0"/>
          </a:p>
          <a:p>
            <a:r>
              <a:rPr lang="en-US" dirty="0"/>
              <a:t>*Fonte:</a:t>
            </a:r>
          </a:p>
          <a:p>
            <a:r>
              <a:rPr lang="en-US" dirty="0"/>
              <a:t>https://www.forbes.com/sites/devinthorpe/2019/05/31/why-bill-gates-partners-with-rotary-to-eradicate-polio/?sh=5f81c6095c02</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07-Jun-2024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8</a:t>
            </a:fld>
            <a:endParaRPr lang="en-US" dirty="0"/>
          </a:p>
        </p:txBody>
      </p:sp>
    </p:spTree>
    <p:extLst>
      <p:ext uri="{BB962C8B-B14F-4D97-AF65-F5344CB8AC3E}">
        <p14:creationId xmlns:p14="http://schemas.microsoft.com/office/powerpoint/2010/main" val="200390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r>
              <a:rPr lang="pt-BR" baseline="0" dirty="0"/>
              <a:t>Além disso, contamos com um comitê de investimentos profissional, que visa maximizar os recursos e honrar a vontade dos nossos doadores e parceiros da melhor forma possível.</a:t>
            </a:r>
          </a:p>
          <a:p>
            <a:endParaRPr lang="pt-BR" baseline="0" dirty="0"/>
          </a:p>
          <a:p>
            <a:r>
              <a:rPr lang="pt-BR" baseline="0" dirty="0"/>
              <a:t>Nesse sentido, não apenas conseguimos realizar projetos que transformam vidas, mas o fazemos de maneira muito eficiente. Dos recursos arrecadados pela nossa Fundação, 92% é investido diretamente nos projetos humanitários. </a:t>
            </a:r>
            <a:r>
              <a:rPr lang="pt-BR" dirty="0"/>
              <a:t>Isso quer dizer que de cada 100 reais que sua empresa investe no Rotary, 92 são direcionados para nossos projetos e apenas 8 reais vão pras despesas operacionais. Fazendo uma comparação, no Médicos sem Fronteiras esse percentual é de 83%, dado que está no próprio site deles. Ou seja, nós temos um direcionamento maior das verbas pros nossos projetos.</a:t>
            </a:r>
            <a:endParaRPr lang="pt-BR" dirty="0">
              <a:cs typeface="Calibri"/>
            </a:endParaRPr>
          </a:p>
          <a:p>
            <a:endParaRPr lang="pt-BR" dirty="0"/>
          </a:p>
          <a:p>
            <a:r>
              <a:rPr lang="pt-BR" baseline="0" dirty="0"/>
              <a:t>Essa percentagem nos garante uma classificação excelente junto a agencias avaliadoras independentes por nossa gestão financeira e transparência.</a:t>
            </a:r>
            <a:endParaRPr lang="pt-BR" dirty="0"/>
          </a:p>
          <a:p>
            <a:endParaRPr lang="pt-BR" baseline="0" dirty="0"/>
          </a:p>
          <a:p>
            <a:endParaRPr lang="pt-BR" baseline="0"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07-Jun-2024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9</a:t>
            </a:fld>
            <a:endParaRPr lang="en-US" dirty="0"/>
          </a:p>
        </p:txBody>
      </p:sp>
    </p:spTree>
    <p:extLst>
      <p:ext uri="{BB962C8B-B14F-4D97-AF65-F5344CB8AC3E}">
        <p14:creationId xmlns:p14="http://schemas.microsoft.com/office/powerpoint/2010/main" val="377561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8562-8B75-FEF1-5878-0A3467AF23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76DE2B24-D72B-3221-E979-7FFE181D3F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5B0F5FCF-796F-79A0-73DF-DBF2DF3DBA65}"/>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5" name="Footer Placeholder 4">
            <a:extLst>
              <a:ext uri="{FF2B5EF4-FFF2-40B4-BE49-F238E27FC236}">
                <a16:creationId xmlns:a16="http://schemas.microsoft.com/office/drawing/2014/main" id="{B32C1C90-9714-7659-7B7C-2C55B3E1820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6498E3E9-015E-B927-8DFE-4B1F60F4E196}"/>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291901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0083-C073-4480-9668-707AD832D95B}"/>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B1E5BA5-24B3-0674-7113-AC72CAE936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1E0E6FBC-4223-DCDF-68AF-CDC946F0D562}"/>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5" name="Footer Placeholder 4">
            <a:extLst>
              <a:ext uri="{FF2B5EF4-FFF2-40B4-BE49-F238E27FC236}">
                <a16:creationId xmlns:a16="http://schemas.microsoft.com/office/drawing/2014/main" id="{C334ED8D-7537-F6F3-D072-9FB63E5FE53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AE32F2E-7752-AC8B-0302-E74AF158CB4D}"/>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63077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F86AD-0F71-A971-585F-BD25EA7BC8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51A4076E-917B-4D1D-D99C-6DAA880E47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06038F9-54DB-7EDA-DAA0-F83F7ED5B5A9}"/>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5" name="Footer Placeholder 4">
            <a:extLst>
              <a:ext uri="{FF2B5EF4-FFF2-40B4-BE49-F238E27FC236}">
                <a16:creationId xmlns:a16="http://schemas.microsoft.com/office/drawing/2014/main" id="{8636BA0A-CBF3-183A-D3FA-7392FE759C1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C219F899-9267-29A2-B6EA-76006060F003}"/>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2094803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200017905"/>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39204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554439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507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9707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CEB1-0F51-75C7-A3CB-3DF933853AD9}"/>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2FCDA045-71F9-45CE-FB3A-87A8DB67FB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49F5FB39-ED2C-EEBF-998C-E0E1AB8017E7}"/>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5" name="Footer Placeholder 4">
            <a:extLst>
              <a:ext uri="{FF2B5EF4-FFF2-40B4-BE49-F238E27FC236}">
                <a16:creationId xmlns:a16="http://schemas.microsoft.com/office/drawing/2014/main" id="{6A69D93A-2C46-E64C-A290-844896E3C33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C0C1C1F-0ABA-C542-CC25-AC44015C8289}"/>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306558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981D-B0A0-303B-F0C7-C63FE32CB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FCCAB964-DA5B-206D-0048-1D0E741BF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2A91C-F8B3-6523-9BEB-98037C1F6C88}"/>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5" name="Footer Placeholder 4">
            <a:extLst>
              <a:ext uri="{FF2B5EF4-FFF2-40B4-BE49-F238E27FC236}">
                <a16:creationId xmlns:a16="http://schemas.microsoft.com/office/drawing/2014/main" id="{1EBF5D7B-E34F-247C-F45C-0679054AE8C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E4A1474-E973-4354-8613-A62EE217FE3E}"/>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35708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9B5F-F88A-04D7-7121-1CAE0877DCE8}"/>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DAB626AD-07CC-3F11-82EF-24D9A99FC3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83E93DB1-6AAE-C138-0B20-C42DB5E09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3739EF0E-8C84-470D-8006-D910466C21F3}"/>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6" name="Footer Placeholder 5">
            <a:extLst>
              <a:ext uri="{FF2B5EF4-FFF2-40B4-BE49-F238E27FC236}">
                <a16:creationId xmlns:a16="http://schemas.microsoft.com/office/drawing/2014/main" id="{A6C7EFDE-2F3F-6557-BC8B-871023BA7F5B}"/>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E7823E22-CBB3-2D3E-C4F3-0C6FB5A9C3C1}"/>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155846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8CAA-975B-E50D-8499-394173936C86}"/>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6E870C46-AA40-FC62-506D-7FB2392A47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C5927-8DA2-1587-F5DF-D532D01B1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A3B23801-CB9B-16C0-02A3-B02A6EFC75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12E6F-C176-0D93-65A2-AEB0EA7B9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ACCB43A8-DD8C-42EA-99CE-932521F69CF5}"/>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8" name="Footer Placeholder 7">
            <a:extLst>
              <a:ext uri="{FF2B5EF4-FFF2-40B4-BE49-F238E27FC236}">
                <a16:creationId xmlns:a16="http://schemas.microsoft.com/office/drawing/2014/main" id="{3871C060-A63B-88B9-AF9B-E3B652444950}"/>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0E051F6F-BE36-0522-A1E1-18625C4A5327}"/>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21821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7592-1319-0C2D-3D54-56EA7989EADF}"/>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B74AF45F-BC6B-622D-3133-E8ECC03EA809}"/>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4" name="Footer Placeholder 3">
            <a:extLst>
              <a:ext uri="{FF2B5EF4-FFF2-40B4-BE49-F238E27FC236}">
                <a16:creationId xmlns:a16="http://schemas.microsoft.com/office/drawing/2014/main" id="{0932A517-D7A6-1D23-8C6C-3442F7AFB451}"/>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51C7C80C-E66E-AD91-946D-1037237FAB2C}"/>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95101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4BF6F3-03D1-C56D-537E-4515F2D840BD}"/>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3" name="Footer Placeholder 2">
            <a:extLst>
              <a:ext uri="{FF2B5EF4-FFF2-40B4-BE49-F238E27FC236}">
                <a16:creationId xmlns:a16="http://schemas.microsoft.com/office/drawing/2014/main" id="{A7CDC970-B0B3-3E3A-237C-1D57745A7E1C}"/>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966982D0-D6A3-1134-0E54-D7ABFB16372A}"/>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12517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B810-AF1E-ED22-2886-34C306F7D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5C505F1-959A-00AF-EBA4-4BBD58DB3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484C065B-DBDF-7C29-AAA4-B905A1283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6A4C9-1A99-DAA8-A237-2056ABDB13AD}"/>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6" name="Footer Placeholder 5">
            <a:extLst>
              <a:ext uri="{FF2B5EF4-FFF2-40B4-BE49-F238E27FC236}">
                <a16:creationId xmlns:a16="http://schemas.microsoft.com/office/drawing/2014/main" id="{F28F6115-E4A2-33B5-8F1D-B809A93584A4}"/>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5BF98A56-4D19-BAAE-C9FC-2B7DD7CAFC80}"/>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110030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8DC7-6BE6-1035-290E-B8875ACD8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710C9B49-89DA-15F1-B359-89FF7B6E8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4CD39446-8C4C-42F4-0E59-5BECD91C5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CDE9B-B922-9024-A517-AE3529536781}"/>
              </a:ext>
            </a:extLst>
          </p:cNvPr>
          <p:cNvSpPr>
            <a:spLocks noGrp="1"/>
          </p:cNvSpPr>
          <p:nvPr>
            <p:ph type="dt" sz="half" idx="10"/>
          </p:nvPr>
        </p:nvSpPr>
        <p:spPr/>
        <p:txBody>
          <a:bodyPr/>
          <a:lstStyle/>
          <a:p>
            <a:fld id="{55C2782C-717D-47D2-9F1A-FE6BCB256305}" type="datetimeFigureOut">
              <a:rPr lang="pt-BR" smtClean="0"/>
              <a:t>07/06/2024</a:t>
            </a:fld>
            <a:endParaRPr lang="pt-BR"/>
          </a:p>
        </p:txBody>
      </p:sp>
      <p:sp>
        <p:nvSpPr>
          <p:cNvPr id="6" name="Footer Placeholder 5">
            <a:extLst>
              <a:ext uri="{FF2B5EF4-FFF2-40B4-BE49-F238E27FC236}">
                <a16:creationId xmlns:a16="http://schemas.microsoft.com/office/drawing/2014/main" id="{7A094780-C65C-0C71-FB9D-C493A3F6200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FDCBDD38-5008-3F43-1446-859B8A643027}"/>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58323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22A42-827D-D5B7-6263-1B5A51DD4F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54495CAF-1BE2-ADB2-AF81-7E2E597D2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A81C06F-740E-DC48-EECC-06240FDB6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782C-717D-47D2-9F1A-FE6BCB256305}" type="datetimeFigureOut">
              <a:rPr lang="pt-BR" smtClean="0"/>
              <a:t>07/06/2024</a:t>
            </a:fld>
            <a:endParaRPr lang="pt-BR"/>
          </a:p>
        </p:txBody>
      </p:sp>
      <p:sp>
        <p:nvSpPr>
          <p:cNvPr id="5" name="Footer Placeholder 4">
            <a:extLst>
              <a:ext uri="{FF2B5EF4-FFF2-40B4-BE49-F238E27FC236}">
                <a16:creationId xmlns:a16="http://schemas.microsoft.com/office/drawing/2014/main" id="{336979F2-35DA-DB41-CAF7-0EFF58FCDF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9546278C-16BB-61C6-4C60-E08E9C2E3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59538-401D-4570-AC8C-0ABF42564526}" type="slidenum">
              <a:rPr lang="pt-BR" smtClean="0"/>
              <a:t>‹#›</a:t>
            </a:fld>
            <a:endParaRPr lang="pt-BR"/>
          </a:p>
        </p:txBody>
      </p:sp>
    </p:spTree>
    <p:extLst>
      <p:ext uri="{BB962C8B-B14F-4D97-AF65-F5344CB8AC3E}">
        <p14:creationId xmlns:p14="http://schemas.microsoft.com/office/powerpoint/2010/main" val="283416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jpe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women cooking in a kitchen&#10;&#10;Description automatically generated">
            <a:extLst>
              <a:ext uri="{FF2B5EF4-FFF2-40B4-BE49-F238E27FC236}">
                <a16:creationId xmlns:a16="http://schemas.microsoft.com/office/drawing/2014/main" id="{A4F845E4-70A1-E169-16F9-EDE33BEBD586}"/>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a:xfrm>
            <a:off x="0" y="0"/>
            <a:ext cx="12192000" cy="6858000"/>
          </a:xfrm>
          <a:solidFill>
            <a:srgbClr val="002060">
              <a:alpha val="60000"/>
            </a:srgbClr>
          </a:solidFill>
        </p:spPr>
        <p:txBody>
          <a:bodyPr/>
          <a:lstStyle/>
          <a:p>
            <a:pPr rtl="0"/>
            <a:r>
              <a:rPr lang="pt-BR" sz="5400" b="1" i="0" u="none" baseline="0" dirty="0"/>
              <a:t>Fundação Rotária</a:t>
            </a:r>
            <a:endParaRPr lang="pt-br" sz="5400" b="1" i="0" u="none" baseline="0" dirty="0"/>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5" cstate="email">
            <a:alphaModFix/>
            <a:extLst>
              <a:ext uri="{28A0092B-C50C-407E-A947-70E740481C1C}">
                <a14:useLocalDpi xmlns:a14="http://schemas.microsoft.com/office/drawing/2010/main"/>
              </a:ext>
            </a:extLst>
          </a:blip>
          <a:stretch>
            <a:fillRect/>
          </a:stretch>
        </p:blipFill>
        <p:spPr>
          <a:xfrm>
            <a:off x="203196" y="182229"/>
            <a:ext cx="1734030" cy="1740912"/>
          </a:xfrm>
          <a:prstGeom prst="rect">
            <a:avLst/>
          </a:prstGeom>
          <a:effectLst>
            <a:outerShdw blurRad="342900" dist="50800" dir="5400000" algn="ctr" rotWithShape="0">
              <a:srgbClr val="000000">
                <a:alpha val="46000"/>
              </a:srgbClr>
            </a:outerShdw>
          </a:effectLst>
        </p:spPr>
      </p:pic>
    </p:spTree>
    <p:custDataLst>
      <p:tags r:id="rId1"/>
    </p:custDataLst>
    <p:extLst>
      <p:ext uri="{BB962C8B-B14F-4D97-AF65-F5344CB8AC3E}">
        <p14:creationId xmlns:p14="http://schemas.microsoft.com/office/powerpoint/2010/main" val="7961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175C30-90BB-4CD1-8C47-5F3F59EE9D2F}"/>
              </a:ext>
            </a:extLst>
          </p:cNvPr>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t="-996" b="-6459"/>
          <a:stretch/>
        </p:blipFill>
        <p:spPr>
          <a:xfrm>
            <a:off x="-108539" y="-866775"/>
            <a:ext cx="12532584" cy="9020175"/>
          </a:xfrm>
        </p:spPr>
      </p:pic>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7" name="Rectangle 6">
            <a:extLst>
              <a:ext uri="{FF2B5EF4-FFF2-40B4-BE49-F238E27FC236}">
                <a16:creationId xmlns:a16="http://schemas.microsoft.com/office/drawing/2014/main" id="{63F46652-DB11-7F88-1A81-4B015E387F96}"/>
              </a:ext>
            </a:extLst>
          </p:cNvPr>
          <p:cNvSpPr/>
          <p:nvPr/>
        </p:nvSpPr>
        <p:spPr>
          <a:xfrm>
            <a:off x="6096000" y="-1022555"/>
            <a:ext cx="6304327" cy="8494198"/>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6157753" y="1246593"/>
            <a:ext cx="5906347" cy="1135062"/>
          </a:xfrm>
        </p:spPr>
        <p:txBody>
          <a:bodyPr/>
          <a:lstStyle/>
          <a:p>
            <a:pPr lvl="0" algn="r"/>
            <a:r>
              <a:rPr lang="en-US" dirty="0"/>
              <a:t>Nova forma de </a:t>
            </a:r>
            <a:r>
              <a:rPr lang="en-US" dirty="0" err="1"/>
              <a:t>contribuir</a:t>
            </a:r>
            <a:r>
              <a:rPr lang="en-US" dirty="0"/>
              <a:t> </a:t>
            </a:r>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7077233" y="2519197"/>
            <a:ext cx="4986867" cy="392727"/>
          </a:xfrm>
        </p:spPr>
        <p:txBody>
          <a:bodyPr>
            <a:noAutofit/>
          </a:bodyPr>
          <a:lstStyle/>
          <a:p>
            <a:pPr algn="r"/>
            <a:r>
              <a:rPr lang="en-US" sz="2800" dirty="0" err="1"/>
              <a:t>Investimento</a:t>
            </a:r>
            <a:r>
              <a:rPr lang="en-US" sz="2800" dirty="0"/>
              <a:t> Social Privado</a:t>
            </a:r>
            <a:r>
              <a:rPr lang="en-US" sz="2800" b="1" dirty="0"/>
              <a:t> </a:t>
            </a:r>
          </a:p>
        </p:txBody>
      </p:sp>
      <p:sp>
        <p:nvSpPr>
          <p:cNvPr id="2" name="Subtitle 22">
            <a:extLst>
              <a:ext uri="{FF2B5EF4-FFF2-40B4-BE49-F238E27FC236}">
                <a16:creationId xmlns:a16="http://schemas.microsoft.com/office/drawing/2014/main" id="{6C4FE94F-D44B-48D4-9160-883E74D498FD}"/>
              </a:ext>
            </a:extLst>
          </p:cNvPr>
          <p:cNvSpPr txBox="1">
            <a:spLocks/>
          </p:cNvSpPr>
          <p:nvPr/>
        </p:nvSpPr>
        <p:spPr>
          <a:xfrm>
            <a:off x="7086600" y="3116516"/>
            <a:ext cx="4986867" cy="392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err="1"/>
              <a:t>Programa</a:t>
            </a:r>
            <a:r>
              <a:rPr lang="en-US" sz="2000" dirty="0"/>
              <a:t> </a:t>
            </a:r>
            <a:r>
              <a:rPr lang="en-US" sz="2000" dirty="0" err="1"/>
              <a:t>voltado</a:t>
            </a:r>
            <a:r>
              <a:rPr lang="en-US" sz="2000" dirty="0"/>
              <a:t> a </a:t>
            </a:r>
            <a:r>
              <a:rPr lang="en-US" sz="2000" dirty="0" err="1"/>
              <a:t>Responsabilidade</a:t>
            </a:r>
            <a:r>
              <a:rPr lang="en-US" sz="2000" dirty="0"/>
              <a:t> Social </a:t>
            </a:r>
            <a:r>
              <a:rPr lang="en-US" sz="2000" dirty="0" err="1"/>
              <a:t>Corporativa</a:t>
            </a:r>
            <a:r>
              <a:rPr lang="en-US" sz="2000" dirty="0"/>
              <a:t>, </a:t>
            </a:r>
            <a:r>
              <a:rPr lang="en-US" sz="2000" dirty="0" err="1"/>
              <a:t>visando</a:t>
            </a:r>
            <a:r>
              <a:rPr lang="en-US" sz="2000" dirty="0"/>
              <a:t> o  </a:t>
            </a:r>
            <a:r>
              <a:rPr lang="en-US" sz="2000" dirty="0" err="1"/>
              <a:t>Investimento</a:t>
            </a:r>
            <a:r>
              <a:rPr lang="en-US" sz="2000" dirty="0"/>
              <a:t> </a:t>
            </a:r>
            <a:r>
              <a:rPr lang="en-US" sz="2000" dirty="0" err="1"/>
              <a:t>direto</a:t>
            </a:r>
            <a:r>
              <a:rPr lang="en-US" sz="2000" dirty="0"/>
              <a:t> das </a:t>
            </a:r>
            <a:r>
              <a:rPr lang="en-US" sz="2000" dirty="0" err="1"/>
              <a:t>empresas</a:t>
            </a:r>
            <a:r>
              <a:rPr lang="en-US" sz="2000" dirty="0"/>
              <a:t> </a:t>
            </a:r>
            <a:r>
              <a:rPr lang="en-US" sz="2000" dirty="0" err="1"/>
              <a:t>em</a:t>
            </a:r>
            <a:r>
              <a:rPr lang="en-US" sz="2000" dirty="0"/>
              <a:t> </a:t>
            </a:r>
            <a:r>
              <a:rPr lang="en-US" sz="2000" dirty="0" err="1"/>
              <a:t>projetos</a:t>
            </a:r>
            <a:r>
              <a:rPr lang="en-US" sz="2000" dirty="0"/>
              <a:t> </a:t>
            </a:r>
            <a:r>
              <a:rPr lang="en-US" sz="2000" dirty="0" err="1"/>
              <a:t>específicos</a:t>
            </a:r>
            <a:r>
              <a:rPr lang="en-US" sz="2000" dirty="0"/>
              <a:t> da Fundação </a:t>
            </a:r>
            <a:r>
              <a:rPr lang="en-US" sz="2000" dirty="0" err="1"/>
              <a:t>Rotária</a:t>
            </a:r>
            <a:endParaRPr lang="en-US" sz="2000" dirty="0"/>
          </a:p>
          <a:p>
            <a:pPr algn="r"/>
            <a:r>
              <a:rPr lang="en-US" sz="2000" dirty="0" err="1"/>
              <a:t>Contribuindo</a:t>
            </a:r>
            <a:r>
              <a:rPr lang="en-US" sz="2000" dirty="0"/>
              <a:t> para o </a:t>
            </a:r>
            <a:r>
              <a:rPr lang="en-US" sz="2000" dirty="0" err="1"/>
              <a:t>desenvolvimento</a:t>
            </a:r>
            <a:r>
              <a:rPr lang="en-US" sz="2000" dirty="0"/>
              <a:t> de </a:t>
            </a:r>
            <a:r>
              <a:rPr lang="en-US" sz="2000" dirty="0" err="1"/>
              <a:t>questões</a:t>
            </a:r>
            <a:r>
              <a:rPr lang="en-US" sz="2000" dirty="0"/>
              <a:t> </a:t>
            </a:r>
            <a:r>
              <a:rPr lang="en-US" sz="2000" dirty="0" err="1"/>
              <a:t>humanitárias</a:t>
            </a:r>
            <a:r>
              <a:rPr lang="en-US" sz="2000" dirty="0"/>
              <a:t>, </a:t>
            </a:r>
            <a:r>
              <a:rPr lang="en-US" sz="2000" dirty="0" err="1"/>
              <a:t>ambientais</a:t>
            </a:r>
            <a:r>
              <a:rPr lang="en-US" sz="2000" dirty="0"/>
              <a:t> e </a:t>
            </a:r>
            <a:r>
              <a:rPr lang="en-US" sz="2000" dirty="0" err="1"/>
              <a:t>sociais</a:t>
            </a:r>
            <a:r>
              <a:rPr lang="en-US" sz="2000" dirty="0"/>
              <a:t> </a:t>
            </a:r>
            <a:r>
              <a:rPr lang="en-US" sz="2000" dirty="0" err="1"/>
              <a:t>garantindo</a:t>
            </a:r>
            <a:r>
              <a:rPr lang="en-US" sz="2000" dirty="0"/>
              <a:t> o </a:t>
            </a:r>
            <a:r>
              <a:rPr lang="en-US" sz="2000" dirty="0" err="1"/>
              <a:t>impacto</a:t>
            </a:r>
            <a:r>
              <a:rPr lang="en-US" sz="2000" dirty="0"/>
              <a:t> </a:t>
            </a:r>
            <a:r>
              <a:rPr lang="en-US" sz="2000" dirty="0" err="1"/>
              <a:t>positivo</a:t>
            </a:r>
            <a:r>
              <a:rPr lang="en-US" sz="2000" dirty="0"/>
              <a:t> </a:t>
            </a:r>
            <a:r>
              <a:rPr lang="en-US" sz="2000" dirty="0" err="1"/>
              <a:t>comunitário</a:t>
            </a:r>
            <a:r>
              <a:rPr lang="en-US" sz="2000" dirty="0"/>
              <a:t> </a:t>
            </a:r>
          </a:p>
          <a:p>
            <a:pPr algn="r"/>
            <a:r>
              <a:rPr lang="en-US" sz="2000" b="1" dirty="0"/>
              <a:t>    </a:t>
            </a:r>
          </a:p>
        </p:txBody>
      </p:sp>
    </p:spTree>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bg/>
                                          </p:spTgt>
                                        </p:tgtEl>
                                        <p:attrNameLst>
                                          <p:attrName>style.visibility</p:attrName>
                                        </p:attrNameLst>
                                      </p:cBhvr>
                                      <p:to>
                                        <p:strVal val="visible"/>
                                      </p:to>
                                    </p:set>
                                    <p:anim calcmode="lin" valueType="num">
                                      <p:cBhvr additive="base">
                                        <p:cTn id="11" dur="500" fill="hold"/>
                                        <p:tgtEl>
                                          <p:spTgt spid="19">
                                            <p:bg/>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
                                            <p:bg/>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build="p" animBg="1"/>
      <p:bldP spid="23" grpId="0" build="p"/>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175C30-90BB-4CD1-8C47-5F3F59EE9D2F}"/>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p:blipFill>
        <p:spPr>
          <a:xfrm>
            <a:off x="-108539" y="-866775"/>
            <a:ext cx="12532584" cy="9020175"/>
          </a:xfrm>
        </p:spPr>
      </p:pic>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
        <p:nvSpPr>
          <p:cNvPr id="7" name="Rectangle 6">
            <a:extLst>
              <a:ext uri="{FF2B5EF4-FFF2-40B4-BE49-F238E27FC236}">
                <a16:creationId xmlns:a16="http://schemas.microsoft.com/office/drawing/2014/main" id="{63F46652-DB11-7F88-1A81-4B015E387F96}"/>
              </a:ext>
            </a:extLst>
          </p:cNvPr>
          <p:cNvSpPr/>
          <p:nvPr/>
        </p:nvSpPr>
        <p:spPr>
          <a:xfrm>
            <a:off x="-108539" y="-629971"/>
            <a:ext cx="6304327" cy="8783371"/>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endParaRPr lang="pt-BR" dirty="0"/>
          </a:p>
        </p:txBody>
      </p:sp>
      <p:sp>
        <p:nvSpPr>
          <p:cNvPr id="2" name="Subtitle 22">
            <a:extLst>
              <a:ext uri="{FF2B5EF4-FFF2-40B4-BE49-F238E27FC236}">
                <a16:creationId xmlns:a16="http://schemas.microsoft.com/office/drawing/2014/main" id="{6C4FE94F-D44B-48D4-9160-883E74D498FD}"/>
              </a:ext>
            </a:extLst>
          </p:cNvPr>
          <p:cNvSpPr txBox="1">
            <a:spLocks/>
          </p:cNvSpPr>
          <p:nvPr/>
        </p:nvSpPr>
        <p:spPr>
          <a:xfrm>
            <a:off x="1109133" y="284331"/>
            <a:ext cx="4986867" cy="392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Capilariadade da organização garantindo investimento em projetos de abrangência nacional</a:t>
            </a:r>
          </a:p>
        </p:txBody>
      </p:sp>
      <p:pic>
        <p:nvPicPr>
          <p:cNvPr id="10" name="Graphic 9" descr="Network outline">
            <a:extLst>
              <a:ext uri="{FF2B5EF4-FFF2-40B4-BE49-F238E27FC236}">
                <a16:creationId xmlns:a16="http://schemas.microsoft.com/office/drawing/2014/main" id="{C4649C5F-069E-6248-00C0-D8FB3A07EB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582" y="261675"/>
            <a:ext cx="820994" cy="820994"/>
          </a:xfrm>
          <a:prstGeom prst="rect">
            <a:avLst/>
          </a:prstGeom>
        </p:spPr>
      </p:pic>
      <p:pic>
        <p:nvPicPr>
          <p:cNvPr id="12" name="Graphic 11" descr="Hockey Stick Curve Graph outline">
            <a:extLst>
              <a:ext uri="{FF2B5EF4-FFF2-40B4-BE49-F238E27FC236}">
                <a16:creationId xmlns:a16="http://schemas.microsoft.com/office/drawing/2014/main" id="{81E75C20-CFA5-54AE-17C4-7ABC3899658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2582" y="1607522"/>
            <a:ext cx="820994" cy="820994"/>
          </a:xfrm>
          <a:prstGeom prst="rect">
            <a:avLst/>
          </a:prstGeom>
        </p:spPr>
      </p:pic>
      <p:sp>
        <p:nvSpPr>
          <p:cNvPr id="14" name="Content Placeholder 2">
            <a:extLst>
              <a:ext uri="{FF2B5EF4-FFF2-40B4-BE49-F238E27FC236}">
                <a16:creationId xmlns:a16="http://schemas.microsoft.com/office/drawing/2014/main" id="{CE21BC55-DCF4-FE7B-0FFB-39857A19717D}"/>
              </a:ext>
            </a:extLst>
          </p:cNvPr>
          <p:cNvSpPr txBox="1">
            <a:spLocks/>
          </p:cNvSpPr>
          <p:nvPr/>
        </p:nvSpPr>
        <p:spPr>
          <a:xfrm>
            <a:off x="1122077" y="1781474"/>
            <a:ext cx="3907123" cy="4626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Projeção da marca empresarial</a:t>
            </a:r>
          </a:p>
        </p:txBody>
      </p:sp>
      <p:sp>
        <p:nvSpPr>
          <p:cNvPr id="3" name="Content Placeholder 2">
            <a:extLst>
              <a:ext uri="{FF2B5EF4-FFF2-40B4-BE49-F238E27FC236}">
                <a16:creationId xmlns:a16="http://schemas.microsoft.com/office/drawing/2014/main" id="{5D8BDFE4-9EC3-A472-08B9-1792182F94E2}"/>
              </a:ext>
            </a:extLst>
          </p:cNvPr>
          <p:cNvSpPr txBox="1">
            <a:spLocks/>
          </p:cNvSpPr>
          <p:nvPr/>
        </p:nvSpPr>
        <p:spPr>
          <a:xfrm>
            <a:off x="1147150" y="3134350"/>
            <a:ext cx="4884509" cy="4626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Influência local e internacional dos associados</a:t>
            </a:r>
          </a:p>
        </p:txBody>
      </p:sp>
      <p:sp>
        <p:nvSpPr>
          <p:cNvPr id="4" name="Content Placeholder 2">
            <a:extLst>
              <a:ext uri="{FF2B5EF4-FFF2-40B4-BE49-F238E27FC236}">
                <a16:creationId xmlns:a16="http://schemas.microsoft.com/office/drawing/2014/main" id="{CD55E13B-EE56-42D1-767B-1A12346E5BBC}"/>
              </a:ext>
            </a:extLst>
          </p:cNvPr>
          <p:cNvSpPr txBox="1">
            <a:spLocks/>
          </p:cNvSpPr>
          <p:nvPr/>
        </p:nvSpPr>
        <p:spPr>
          <a:xfrm>
            <a:off x="1170122" y="4215898"/>
            <a:ext cx="4732463" cy="4855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Expertise de desenvolvimento e implementação de projetos sociais</a:t>
            </a:r>
          </a:p>
        </p:txBody>
      </p:sp>
      <p:pic>
        <p:nvPicPr>
          <p:cNvPr id="11" name="Graphic 10" descr="Lecturer outline">
            <a:extLst>
              <a:ext uri="{FF2B5EF4-FFF2-40B4-BE49-F238E27FC236}">
                <a16:creationId xmlns:a16="http://schemas.microsoft.com/office/drawing/2014/main" id="{5E791AA5-2884-6F58-A69B-C9F0654A277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2582" y="2794574"/>
            <a:ext cx="820994" cy="820994"/>
          </a:xfrm>
          <a:prstGeom prst="rect">
            <a:avLst/>
          </a:prstGeom>
        </p:spPr>
      </p:pic>
      <p:pic>
        <p:nvPicPr>
          <p:cNvPr id="17" name="Graphic 16" descr="List outline">
            <a:extLst>
              <a:ext uri="{FF2B5EF4-FFF2-40B4-BE49-F238E27FC236}">
                <a16:creationId xmlns:a16="http://schemas.microsoft.com/office/drawing/2014/main" id="{8D7F0A3A-15C8-D39C-E51D-1EE4EDD76FEA}"/>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42582" y="4165963"/>
            <a:ext cx="749936" cy="749936"/>
          </a:xfrm>
          <a:prstGeom prst="rect">
            <a:avLst/>
          </a:prstGeom>
        </p:spPr>
      </p:pic>
      <p:sp>
        <p:nvSpPr>
          <p:cNvPr id="18" name="Content Placeholder 2">
            <a:extLst>
              <a:ext uri="{FF2B5EF4-FFF2-40B4-BE49-F238E27FC236}">
                <a16:creationId xmlns:a16="http://schemas.microsoft.com/office/drawing/2014/main" id="{F7089833-0F8E-66DB-2B75-EEC78FD8CBB7}"/>
              </a:ext>
            </a:extLst>
          </p:cNvPr>
          <p:cNvSpPr txBox="1">
            <a:spLocks/>
          </p:cNvSpPr>
          <p:nvPr/>
        </p:nvSpPr>
        <p:spPr>
          <a:xfrm>
            <a:off x="1106228" y="5443229"/>
            <a:ext cx="4925431" cy="12592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Participação conjunta na elaboração do escopo do projeto focado em temas definidos pela instituição</a:t>
            </a:r>
          </a:p>
        </p:txBody>
      </p:sp>
      <p:pic>
        <p:nvPicPr>
          <p:cNvPr id="20" name="Graphic 19" descr="Boardroom outline">
            <a:extLst>
              <a:ext uri="{FF2B5EF4-FFF2-40B4-BE49-F238E27FC236}">
                <a16:creationId xmlns:a16="http://schemas.microsoft.com/office/drawing/2014/main" id="{B46C4807-1660-E81F-0255-F2BB3FAD727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54957" y="5383007"/>
            <a:ext cx="914400" cy="914400"/>
          </a:xfrm>
          <a:prstGeom prst="rect">
            <a:avLst/>
          </a:prstGeom>
        </p:spPr>
      </p:pic>
    </p:spTree>
    <p:extLst>
      <p:ext uri="{BB962C8B-B14F-4D97-AF65-F5344CB8AC3E}">
        <p14:creationId xmlns:p14="http://schemas.microsoft.com/office/powerpoint/2010/main" val="297831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14" grpId="0"/>
      <p:bldP spid="3" grpId="0"/>
      <p:bldP spid="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B91AC4-225D-46D2-A1E6-B6445285E3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5279" y="-1264879"/>
            <a:ext cx="12402556" cy="8272505"/>
          </a:xfrm>
          <a:prstGeom prst="rect">
            <a:avLst/>
          </a:prstGeom>
        </p:spPr>
      </p:pic>
      <p:sp>
        <p:nvSpPr>
          <p:cNvPr id="2" name="Rectangle 1">
            <a:extLst>
              <a:ext uri="{FF2B5EF4-FFF2-40B4-BE49-F238E27FC236}">
                <a16:creationId xmlns:a16="http://schemas.microsoft.com/office/drawing/2014/main" id="{CD7D470F-8A6A-B329-E1C8-5D061427BE01}"/>
              </a:ext>
            </a:extLst>
          </p:cNvPr>
          <p:cNvSpPr/>
          <p:nvPr/>
        </p:nvSpPr>
        <p:spPr>
          <a:xfrm>
            <a:off x="-398773" y="4217738"/>
            <a:ext cx="12989545" cy="2871374"/>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 Placeholder 11"/>
          <p:cNvSpPr>
            <a:spLocks noGrp="1"/>
          </p:cNvSpPr>
          <p:nvPr>
            <p:ph type="body" sz="quarter" idx="14"/>
          </p:nvPr>
        </p:nvSpPr>
        <p:spPr>
          <a:xfrm>
            <a:off x="113263" y="3987910"/>
            <a:ext cx="8724839" cy="1135062"/>
          </a:xfrm>
        </p:spPr>
        <p:txBody>
          <a:bodyPr/>
          <a:lstStyle/>
          <a:p>
            <a:r>
              <a:rPr lang="pt-BR" sz="4000" dirty="0"/>
              <a:t>QUAIS PROJETOS JÁ DESENVOLVEMOS?</a:t>
            </a:r>
          </a:p>
        </p:txBody>
      </p:sp>
    </p:spTree>
    <p:extLst>
      <p:ext uri="{BB962C8B-B14F-4D97-AF65-F5344CB8AC3E}">
        <p14:creationId xmlns:p14="http://schemas.microsoft.com/office/powerpoint/2010/main" val="119505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EFF9-3F9A-3825-5BDA-0CA5C92275B9}"/>
              </a:ext>
            </a:extLst>
          </p:cNvPr>
          <p:cNvSpPr>
            <a:spLocks noGrp="1"/>
          </p:cNvSpPr>
          <p:nvPr>
            <p:ph type="title"/>
          </p:nvPr>
        </p:nvSpPr>
        <p:spPr>
          <a:xfrm>
            <a:off x="751464" y="835532"/>
            <a:ext cx="10515600" cy="892785"/>
          </a:xfrm>
        </p:spPr>
        <p:txBody>
          <a:bodyPr>
            <a:normAutofit fontScale="90000"/>
          </a:bodyPr>
          <a:lstStyle/>
          <a:p>
            <a:r>
              <a:rPr lang="pt-BR" dirty="0">
                <a:solidFill>
                  <a:srgbClr val="FF0000"/>
                </a:solidFill>
              </a:rPr>
              <a:t>Os próximos slides devem ser alterados </a:t>
            </a:r>
          </a:p>
        </p:txBody>
      </p:sp>
      <p:sp>
        <p:nvSpPr>
          <p:cNvPr id="3" name="Text Placeholder 2">
            <a:extLst>
              <a:ext uri="{FF2B5EF4-FFF2-40B4-BE49-F238E27FC236}">
                <a16:creationId xmlns:a16="http://schemas.microsoft.com/office/drawing/2014/main" id="{79FE439B-2547-6D8D-A925-AA12711C7A89}"/>
              </a:ext>
            </a:extLst>
          </p:cNvPr>
          <p:cNvSpPr>
            <a:spLocks noGrp="1"/>
          </p:cNvSpPr>
          <p:nvPr>
            <p:ph type="body" idx="1"/>
          </p:nvPr>
        </p:nvSpPr>
        <p:spPr>
          <a:xfrm>
            <a:off x="751464" y="1928813"/>
            <a:ext cx="10515600" cy="1500187"/>
          </a:xfrm>
        </p:spPr>
        <p:txBody>
          <a:bodyPr>
            <a:noAutofit/>
          </a:bodyPr>
          <a:lstStyle/>
          <a:p>
            <a:r>
              <a:rPr lang="pt-BR" sz="2000" dirty="0"/>
              <a:t>Os próximos slides são para editar conforme o(s) projeto(s) que o clube já desenvolveu, como forma de apresentar o trabalho social realizado por vocês.</a:t>
            </a:r>
          </a:p>
          <a:p>
            <a:endParaRPr lang="pt-BR" sz="2000" dirty="0"/>
          </a:p>
          <a:p>
            <a:r>
              <a:rPr lang="pt-BR" sz="2000" dirty="0"/>
              <a:t>Sugestão de projetos para colocar: </a:t>
            </a:r>
          </a:p>
          <a:p>
            <a:pPr marL="342900" indent="-342900">
              <a:buFontTx/>
              <a:buChar char="-"/>
            </a:pPr>
            <a:r>
              <a:rPr lang="pt-BR" sz="2000" dirty="0"/>
              <a:t>Que tenham um bom impacto (as empresas gostam bastante)</a:t>
            </a:r>
          </a:p>
          <a:p>
            <a:pPr marL="342900" indent="-342900">
              <a:buFontTx/>
              <a:buChar char="-"/>
            </a:pPr>
            <a:r>
              <a:rPr lang="pt-BR" sz="2000" dirty="0"/>
              <a:t>Que sejam inovador</a:t>
            </a:r>
          </a:p>
          <a:p>
            <a:endParaRPr lang="pt-BR" sz="2000" dirty="0"/>
          </a:p>
          <a:p>
            <a:r>
              <a:rPr lang="pt-BR" sz="2000" dirty="0"/>
              <a:t>OBS: Não é preciso incluir um projeto de cada área de enfoque, coloque aqueles que consideram relevantes.</a:t>
            </a:r>
          </a:p>
          <a:p>
            <a:endParaRPr lang="pt-BR" sz="2000" dirty="0"/>
          </a:p>
          <a:p>
            <a:r>
              <a:rPr lang="pt-BR" sz="2000" dirty="0"/>
              <a:t>Qualquer dúvida sobre como editar ou qual projeto incluir, pode nos contatar: thainara.silva@rotary.org</a:t>
            </a:r>
          </a:p>
        </p:txBody>
      </p:sp>
    </p:spTree>
    <p:extLst>
      <p:ext uri="{BB962C8B-B14F-4D97-AF65-F5344CB8AC3E}">
        <p14:creationId xmlns:p14="http://schemas.microsoft.com/office/powerpoint/2010/main" val="382128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nd washing">
            <a:extLst>
              <a:ext uri="{FF2B5EF4-FFF2-40B4-BE49-F238E27FC236}">
                <a16:creationId xmlns:a16="http://schemas.microsoft.com/office/drawing/2014/main" id="{90104489-FF2F-DB0E-30F7-92E22100BB8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44"/>
          <a:stretch/>
        </p:blipFill>
        <p:spPr bwMode="auto">
          <a:xfrm>
            <a:off x="-377848" y="-629264"/>
            <a:ext cx="12569848" cy="76128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white circle with a drop of water and a hand">
            <a:extLst>
              <a:ext uri="{FF2B5EF4-FFF2-40B4-BE49-F238E27FC236}">
                <a16:creationId xmlns:a16="http://schemas.microsoft.com/office/drawing/2014/main" id="{C4B401A4-BD70-168C-A9F7-57238B58EF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633" y="232209"/>
            <a:ext cx="2724062" cy="1371600"/>
          </a:xfrm>
          <a:prstGeom prst="rect">
            <a:avLst/>
          </a:prstGeom>
        </p:spPr>
      </p:pic>
      <p:grpSp>
        <p:nvGrpSpPr>
          <p:cNvPr id="7" name="Group 6">
            <a:extLst>
              <a:ext uri="{FF2B5EF4-FFF2-40B4-BE49-F238E27FC236}">
                <a16:creationId xmlns:a16="http://schemas.microsoft.com/office/drawing/2014/main" id="{B5F62431-104A-52B3-9D11-EDF71B4E3DEC}"/>
              </a:ext>
            </a:extLst>
          </p:cNvPr>
          <p:cNvGrpSpPr/>
          <p:nvPr/>
        </p:nvGrpSpPr>
        <p:grpSpPr>
          <a:xfrm>
            <a:off x="304139" y="2118322"/>
            <a:ext cx="6304327" cy="1882692"/>
            <a:chOff x="304139" y="2118322"/>
            <a:chExt cx="6304327" cy="1882692"/>
          </a:xfrm>
        </p:grpSpPr>
        <p:sp>
          <p:nvSpPr>
            <p:cNvPr id="3" name="Rectangle 2">
              <a:extLst>
                <a:ext uri="{FF2B5EF4-FFF2-40B4-BE49-F238E27FC236}">
                  <a16:creationId xmlns:a16="http://schemas.microsoft.com/office/drawing/2014/main" id="{FF48472D-CC51-2316-0F82-64823DD8589F}"/>
                </a:ext>
              </a:extLst>
            </p:cNvPr>
            <p:cNvSpPr/>
            <p:nvPr/>
          </p:nvSpPr>
          <p:spPr>
            <a:xfrm>
              <a:off x="304139" y="2118322"/>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TextBox 3">
              <a:extLst>
                <a:ext uri="{FF2B5EF4-FFF2-40B4-BE49-F238E27FC236}">
                  <a16:creationId xmlns:a16="http://schemas.microsoft.com/office/drawing/2014/main" id="{7E56CF3D-CD1E-C3BA-D02B-0798BC235AD4}"/>
                </a:ext>
              </a:extLst>
            </p:cNvPr>
            <p:cNvSpPr txBox="1"/>
            <p:nvPr/>
          </p:nvSpPr>
          <p:spPr>
            <a:xfrm>
              <a:off x="1577260" y="2468718"/>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grpSp>
        <p:nvGrpSpPr>
          <p:cNvPr id="8" name="Group 7">
            <a:extLst>
              <a:ext uri="{FF2B5EF4-FFF2-40B4-BE49-F238E27FC236}">
                <a16:creationId xmlns:a16="http://schemas.microsoft.com/office/drawing/2014/main" id="{514F4D44-CA65-F164-F42E-54EB50C0EF86}"/>
              </a:ext>
            </a:extLst>
          </p:cNvPr>
          <p:cNvGrpSpPr/>
          <p:nvPr/>
        </p:nvGrpSpPr>
        <p:grpSpPr>
          <a:xfrm>
            <a:off x="7596552" y="1780449"/>
            <a:ext cx="4069583" cy="2793442"/>
            <a:chOff x="7586504" y="1931362"/>
            <a:chExt cx="4069583" cy="2793442"/>
          </a:xfrm>
        </p:grpSpPr>
        <p:sp>
          <p:nvSpPr>
            <p:cNvPr id="5" name="Rectangle 4">
              <a:extLst>
                <a:ext uri="{FF2B5EF4-FFF2-40B4-BE49-F238E27FC236}">
                  <a16:creationId xmlns:a16="http://schemas.microsoft.com/office/drawing/2014/main" id="{48C3C39A-8E8A-24C4-6077-15C247EA9E85}"/>
                </a:ext>
              </a:extLst>
            </p:cNvPr>
            <p:cNvSpPr/>
            <p:nvPr/>
          </p:nvSpPr>
          <p:spPr>
            <a:xfrm>
              <a:off x="7586504" y="1931362"/>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DED49A32-C742-DE76-1E44-A435B7FE1D5E}"/>
                </a:ext>
              </a:extLst>
            </p:cNvPr>
            <p:cNvSpPr txBox="1"/>
            <p:nvPr/>
          </p:nvSpPr>
          <p:spPr>
            <a:xfrm>
              <a:off x="7742254" y="3059668"/>
              <a:ext cx="3758084" cy="369332"/>
            </a:xfrm>
            <a:prstGeom prst="rect">
              <a:avLst/>
            </a:prstGeom>
            <a:noFill/>
          </p:spPr>
          <p:txBody>
            <a:bodyPr wrap="square" rtlCol="0">
              <a:spAutoFit/>
            </a:bodyPr>
            <a:lstStyle/>
            <a:p>
              <a:pPr algn="ctr"/>
              <a:r>
                <a:rPr lang="pt-BR" dirty="0"/>
                <a:t>Inserir imagem do projeto</a:t>
              </a:r>
            </a:p>
          </p:txBody>
        </p:sp>
      </p:grpSp>
    </p:spTree>
    <p:extLst>
      <p:ext uri="{BB962C8B-B14F-4D97-AF65-F5344CB8AC3E}">
        <p14:creationId xmlns:p14="http://schemas.microsoft.com/office/powerpoint/2010/main" val="421140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ite waving flag">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41644" y="-1498867"/>
            <a:ext cx="12533644" cy="83902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white circle with a bird and a branch in the middle&#10;&#10;Description automatically generated">
            <a:extLst>
              <a:ext uri="{FF2B5EF4-FFF2-40B4-BE49-F238E27FC236}">
                <a16:creationId xmlns:a16="http://schemas.microsoft.com/office/drawing/2014/main" id="{BA54E432-8789-2F84-D937-782F2B30C9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3027" y="5118095"/>
            <a:ext cx="2745022" cy="1371600"/>
          </a:xfrm>
          <a:prstGeom prst="rect">
            <a:avLst/>
          </a:prstGeom>
        </p:spPr>
      </p:pic>
      <p:grpSp>
        <p:nvGrpSpPr>
          <p:cNvPr id="10" name="Group 9">
            <a:extLst>
              <a:ext uri="{FF2B5EF4-FFF2-40B4-BE49-F238E27FC236}">
                <a16:creationId xmlns:a16="http://schemas.microsoft.com/office/drawing/2014/main" id="{AFB6D0AE-187B-CA59-5B1A-9230E8776BC4}"/>
              </a:ext>
            </a:extLst>
          </p:cNvPr>
          <p:cNvGrpSpPr/>
          <p:nvPr/>
        </p:nvGrpSpPr>
        <p:grpSpPr>
          <a:xfrm>
            <a:off x="698091" y="2324653"/>
            <a:ext cx="4069583" cy="2793442"/>
            <a:chOff x="0" y="2324653"/>
            <a:chExt cx="4069583" cy="2793442"/>
          </a:xfrm>
        </p:grpSpPr>
        <p:sp>
          <p:nvSpPr>
            <p:cNvPr id="3" name="Rectangle 2">
              <a:extLst>
                <a:ext uri="{FF2B5EF4-FFF2-40B4-BE49-F238E27FC236}">
                  <a16:creationId xmlns:a16="http://schemas.microsoft.com/office/drawing/2014/main" id="{149FB1B1-F09B-594A-4ED3-A32C1736FC59}"/>
                </a:ext>
              </a:extLst>
            </p:cNvPr>
            <p:cNvSpPr/>
            <p:nvPr/>
          </p:nvSpPr>
          <p:spPr>
            <a:xfrm>
              <a:off x="0" y="2324653"/>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extBox 4">
              <a:extLst>
                <a:ext uri="{FF2B5EF4-FFF2-40B4-BE49-F238E27FC236}">
                  <a16:creationId xmlns:a16="http://schemas.microsoft.com/office/drawing/2014/main" id="{A6EFD5B0-DD80-FC00-676A-582B7044FE50}"/>
                </a:ext>
              </a:extLst>
            </p:cNvPr>
            <p:cNvSpPr txBox="1"/>
            <p:nvPr/>
          </p:nvSpPr>
          <p:spPr>
            <a:xfrm>
              <a:off x="155750" y="3452959"/>
              <a:ext cx="3758084" cy="369332"/>
            </a:xfrm>
            <a:prstGeom prst="rect">
              <a:avLst/>
            </a:prstGeom>
            <a:noFill/>
          </p:spPr>
          <p:txBody>
            <a:bodyPr wrap="square" rtlCol="0">
              <a:spAutoFit/>
            </a:bodyPr>
            <a:lstStyle/>
            <a:p>
              <a:pPr algn="ctr"/>
              <a:r>
                <a:rPr lang="pt-BR" dirty="0"/>
                <a:t>Inserir imagem do projeto</a:t>
              </a:r>
            </a:p>
          </p:txBody>
        </p:sp>
      </p:grpSp>
      <p:grpSp>
        <p:nvGrpSpPr>
          <p:cNvPr id="8" name="Group 7">
            <a:extLst>
              <a:ext uri="{FF2B5EF4-FFF2-40B4-BE49-F238E27FC236}">
                <a16:creationId xmlns:a16="http://schemas.microsoft.com/office/drawing/2014/main" id="{BE216E82-BF2F-7D8C-0E22-D538B6B111CF}"/>
              </a:ext>
            </a:extLst>
          </p:cNvPr>
          <p:cNvGrpSpPr/>
          <p:nvPr/>
        </p:nvGrpSpPr>
        <p:grpSpPr>
          <a:xfrm>
            <a:off x="5622201" y="2696279"/>
            <a:ext cx="6304327" cy="1882692"/>
            <a:chOff x="5622201" y="2696279"/>
            <a:chExt cx="6304327" cy="1882692"/>
          </a:xfrm>
        </p:grpSpPr>
        <p:sp>
          <p:nvSpPr>
            <p:cNvPr id="6" name="Rectangle 5">
              <a:extLst>
                <a:ext uri="{FF2B5EF4-FFF2-40B4-BE49-F238E27FC236}">
                  <a16:creationId xmlns:a16="http://schemas.microsoft.com/office/drawing/2014/main" id="{31F79086-0F38-EBCF-8381-58B7FA01641B}"/>
                </a:ext>
              </a:extLst>
            </p:cNvPr>
            <p:cNvSpPr/>
            <p:nvPr/>
          </p:nvSpPr>
          <p:spPr>
            <a:xfrm>
              <a:off x="5622201" y="2696279"/>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7" name="TextBox 6">
              <a:extLst>
                <a:ext uri="{FF2B5EF4-FFF2-40B4-BE49-F238E27FC236}">
                  <a16:creationId xmlns:a16="http://schemas.microsoft.com/office/drawing/2014/main" id="{34DC6B95-E5E0-8D4D-4DFA-DA6C0B493E86}"/>
                </a:ext>
              </a:extLst>
            </p:cNvPr>
            <p:cNvSpPr txBox="1"/>
            <p:nvPr/>
          </p:nvSpPr>
          <p:spPr>
            <a:xfrm>
              <a:off x="6895322" y="2907189"/>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spTree>
    <p:extLst>
      <p:ext uri="{BB962C8B-B14F-4D97-AF65-F5344CB8AC3E}">
        <p14:creationId xmlns:p14="http://schemas.microsoft.com/office/powerpoint/2010/main" val="9852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d ribbon with pin">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77848" y="-629264"/>
            <a:ext cx="12569848" cy="76128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5F62431-104A-52B3-9D11-EDF71B4E3DEC}"/>
              </a:ext>
            </a:extLst>
          </p:cNvPr>
          <p:cNvGrpSpPr/>
          <p:nvPr/>
        </p:nvGrpSpPr>
        <p:grpSpPr>
          <a:xfrm>
            <a:off x="304139" y="2118322"/>
            <a:ext cx="6304327" cy="1882692"/>
            <a:chOff x="304139" y="2118322"/>
            <a:chExt cx="6304327" cy="1882692"/>
          </a:xfrm>
        </p:grpSpPr>
        <p:sp>
          <p:nvSpPr>
            <p:cNvPr id="3" name="Rectangle 2">
              <a:extLst>
                <a:ext uri="{FF2B5EF4-FFF2-40B4-BE49-F238E27FC236}">
                  <a16:creationId xmlns:a16="http://schemas.microsoft.com/office/drawing/2014/main" id="{FF48472D-CC51-2316-0F82-64823DD8589F}"/>
                </a:ext>
              </a:extLst>
            </p:cNvPr>
            <p:cNvSpPr/>
            <p:nvPr/>
          </p:nvSpPr>
          <p:spPr>
            <a:xfrm>
              <a:off x="304139" y="2118322"/>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TextBox 3">
              <a:extLst>
                <a:ext uri="{FF2B5EF4-FFF2-40B4-BE49-F238E27FC236}">
                  <a16:creationId xmlns:a16="http://schemas.microsoft.com/office/drawing/2014/main" id="{7E56CF3D-CD1E-C3BA-D02B-0798BC235AD4}"/>
                </a:ext>
              </a:extLst>
            </p:cNvPr>
            <p:cNvSpPr txBox="1"/>
            <p:nvPr/>
          </p:nvSpPr>
          <p:spPr>
            <a:xfrm>
              <a:off x="1577260" y="2468718"/>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grpSp>
        <p:nvGrpSpPr>
          <p:cNvPr id="8" name="Group 7">
            <a:extLst>
              <a:ext uri="{FF2B5EF4-FFF2-40B4-BE49-F238E27FC236}">
                <a16:creationId xmlns:a16="http://schemas.microsoft.com/office/drawing/2014/main" id="{514F4D44-CA65-F164-F42E-54EB50C0EF86}"/>
              </a:ext>
            </a:extLst>
          </p:cNvPr>
          <p:cNvGrpSpPr/>
          <p:nvPr/>
        </p:nvGrpSpPr>
        <p:grpSpPr>
          <a:xfrm>
            <a:off x="7596552" y="1780449"/>
            <a:ext cx="4069583" cy="2793442"/>
            <a:chOff x="7586504" y="1931362"/>
            <a:chExt cx="4069583" cy="2793442"/>
          </a:xfrm>
        </p:grpSpPr>
        <p:sp>
          <p:nvSpPr>
            <p:cNvPr id="5" name="Rectangle 4">
              <a:extLst>
                <a:ext uri="{FF2B5EF4-FFF2-40B4-BE49-F238E27FC236}">
                  <a16:creationId xmlns:a16="http://schemas.microsoft.com/office/drawing/2014/main" id="{48C3C39A-8E8A-24C4-6077-15C247EA9E85}"/>
                </a:ext>
              </a:extLst>
            </p:cNvPr>
            <p:cNvSpPr/>
            <p:nvPr/>
          </p:nvSpPr>
          <p:spPr>
            <a:xfrm>
              <a:off x="7586504" y="1931362"/>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DED49A32-C742-DE76-1E44-A435B7FE1D5E}"/>
                </a:ext>
              </a:extLst>
            </p:cNvPr>
            <p:cNvSpPr txBox="1"/>
            <p:nvPr/>
          </p:nvSpPr>
          <p:spPr>
            <a:xfrm>
              <a:off x="7742254" y="3059668"/>
              <a:ext cx="3758084" cy="369332"/>
            </a:xfrm>
            <a:prstGeom prst="rect">
              <a:avLst/>
            </a:prstGeom>
            <a:noFill/>
          </p:spPr>
          <p:txBody>
            <a:bodyPr wrap="square" rtlCol="0">
              <a:spAutoFit/>
            </a:bodyPr>
            <a:lstStyle/>
            <a:p>
              <a:pPr algn="ctr"/>
              <a:r>
                <a:rPr lang="pt-BR" dirty="0"/>
                <a:t>Inserir imagem do projeto</a:t>
              </a:r>
            </a:p>
          </p:txBody>
        </p:sp>
      </p:grpSp>
      <p:pic>
        <p:nvPicPr>
          <p:cNvPr id="9" name="Picture 8" descr="A stethoscope and heart on a white circle&#10;&#10;Description automatically generated">
            <a:extLst>
              <a:ext uri="{FF2B5EF4-FFF2-40B4-BE49-F238E27FC236}">
                <a16:creationId xmlns:a16="http://schemas.microsoft.com/office/drawing/2014/main" id="{047756AA-27B6-363A-51A8-68CBD713F4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5901" y="236120"/>
            <a:ext cx="2388680" cy="1371600"/>
          </a:xfrm>
          <a:prstGeom prst="rect">
            <a:avLst/>
          </a:prstGeom>
        </p:spPr>
      </p:pic>
    </p:spTree>
    <p:extLst>
      <p:ext uri="{BB962C8B-B14F-4D97-AF65-F5344CB8AC3E}">
        <p14:creationId xmlns:p14="http://schemas.microsoft.com/office/powerpoint/2010/main" val="19807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ther holding baby's hand">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61309" y="-1426113"/>
            <a:ext cx="12533644" cy="835476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FB6D0AE-187B-CA59-5B1A-9230E8776BC4}"/>
              </a:ext>
            </a:extLst>
          </p:cNvPr>
          <p:cNvGrpSpPr/>
          <p:nvPr/>
        </p:nvGrpSpPr>
        <p:grpSpPr>
          <a:xfrm>
            <a:off x="698091" y="2324653"/>
            <a:ext cx="4069583" cy="2793442"/>
            <a:chOff x="0" y="2324653"/>
            <a:chExt cx="4069583" cy="2793442"/>
          </a:xfrm>
        </p:grpSpPr>
        <p:sp>
          <p:nvSpPr>
            <p:cNvPr id="3" name="Rectangle 2">
              <a:extLst>
                <a:ext uri="{FF2B5EF4-FFF2-40B4-BE49-F238E27FC236}">
                  <a16:creationId xmlns:a16="http://schemas.microsoft.com/office/drawing/2014/main" id="{149FB1B1-F09B-594A-4ED3-A32C1736FC59}"/>
                </a:ext>
              </a:extLst>
            </p:cNvPr>
            <p:cNvSpPr/>
            <p:nvPr/>
          </p:nvSpPr>
          <p:spPr>
            <a:xfrm>
              <a:off x="0" y="2324653"/>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extBox 4">
              <a:extLst>
                <a:ext uri="{FF2B5EF4-FFF2-40B4-BE49-F238E27FC236}">
                  <a16:creationId xmlns:a16="http://schemas.microsoft.com/office/drawing/2014/main" id="{A6EFD5B0-DD80-FC00-676A-582B7044FE50}"/>
                </a:ext>
              </a:extLst>
            </p:cNvPr>
            <p:cNvSpPr txBox="1"/>
            <p:nvPr/>
          </p:nvSpPr>
          <p:spPr>
            <a:xfrm>
              <a:off x="155750" y="3452959"/>
              <a:ext cx="3758084" cy="369332"/>
            </a:xfrm>
            <a:prstGeom prst="rect">
              <a:avLst/>
            </a:prstGeom>
            <a:noFill/>
          </p:spPr>
          <p:txBody>
            <a:bodyPr wrap="square" rtlCol="0">
              <a:spAutoFit/>
            </a:bodyPr>
            <a:lstStyle/>
            <a:p>
              <a:pPr algn="ctr"/>
              <a:r>
                <a:rPr lang="pt-BR" dirty="0"/>
                <a:t>Inserir imagem do projeto</a:t>
              </a:r>
            </a:p>
          </p:txBody>
        </p:sp>
      </p:grpSp>
      <p:grpSp>
        <p:nvGrpSpPr>
          <p:cNvPr id="8" name="Group 7">
            <a:extLst>
              <a:ext uri="{FF2B5EF4-FFF2-40B4-BE49-F238E27FC236}">
                <a16:creationId xmlns:a16="http://schemas.microsoft.com/office/drawing/2014/main" id="{BE216E82-BF2F-7D8C-0E22-D538B6B111CF}"/>
              </a:ext>
            </a:extLst>
          </p:cNvPr>
          <p:cNvGrpSpPr/>
          <p:nvPr/>
        </p:nvGrpSpPr>
        <p:grpSpPr>
          <a:xfrm>
            <a:off x="5622201" y="2696279"/>
            <a:ext cx="6304327" cy="1882692"/>
            <a:chOff x="5622201" y="2696279"/>
            <a:chExt cx="6304327" cy="1882692"/>
          </a:xfrm>
        </p:grpSpPr>
        <p:sp>
          <p:nvSpPr>
            <p:cNvPr id="6" name="Rectangle 5">
              <a:extLst>
                <a:ext uri="{FF2B5EF4-FFF2-40B4-BE49-F238E27FC236}">
                  <a16:creationId xmlns:a16="http://schemas.microsoft.com/office/drawing/2014/main" id="{31F79086-0F38-EBCF-8381-58B7FA01641B}"/>
                </a:ext>
              </a:extLst>
            </p:cNvPr>
            <p:cNvSpPr/>
            <p:nvPr/>
          </p:nvSpPr>
          <p:spPr>
            <a:xfrm>
              <a:off x="5622201" y="2696279"/>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7" name="TextBox 6">
              <a:extLst>
                <a:ext uri="{FF2B5EF4-FFF2-40B4-BE49-F238E27FC236}">
                  <a16:creationId xmlns:a16="http://schemas.microsoft.com/office/drawing/2014/main" id="{34DC6B95-E5E0-8D4D-4DFA-DA6C0B493E86}"/>
                </a:ext>
              </a:extLst>
            </p:cNvPr>
            <p:cNvSpPr txBox="1"/>
            <p:nvPr/>
          </p:nvSpPr>
          <p:spPr>
            <a:xfrm>
              <a:off x="6895322" y="2907189"/>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pic>
        <p:nvPicPr>
          <p:cNvPr id="4" name="Picture 3" descr="A logo of a baby&#10;&#10;Description automatically generated">
            <a:extLst>
              <a:ext uri="{FF2B5EF4-FFF2-40B4-BE49-F238E27FC236}">
                <a16:creationId xmlns:a16="http://schemas.microsoft.com/office/drawing/2014/main" id="{8EF91F2E-9610-74BE-8BA9-6D4C5C37B6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129" y="5240695"/>
            <a:ext cx="2677582" cy="1371600"/>
          </a:xfrm>
          <a:prstGeom prst="rect">
            <a:avLst/>
          </a:prstGeom>
        </p:spPr>
      </p:pic>
    </p:spTree>
    <p:extLst>
      <p:ext uri="{BB962C8B-B14F-4D97-AF65-F5344CB8AC3E}">
        <p14:creationId xmlns:p14="http://schemas.microsoft.com/office/powerpoint/2010/main" val="2640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ack of sticky notes and pencil">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77848" y="-629264"/>
            <a:ext cx="12569848" cy="76128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5F62431-104A-52B3-9D11-EDF71B4E3DEC}"/>
              </a:ext>
            </a:extLst>
          </p:cNvPr>
          <p:cNvGrpSpPr/>
          <p:nvPr/>
        </p:nvGrpSpPr>
        <p:grpSpPr>
          <a:xfrm>
            <a:off x="304139" y="2118322"/>
            <a:ext cx="6304327" cy="1882692"/>
            <a:chOff x="304139" y="2118322"/>
            <a:chExt cx="6304327" cy="1882692"/>
          </a:xfrm>
        </p:grpSpPr>
        <p:sp>
          <p:nvSpPr>
            <p:cNvPr id="3" name="Rectangle 2">
              <a:extLst>
                <a:ext uri="{FF2B5EF4-FFF2-40B4-BE49-F238E27FC236}">
                  <a16:creationId xmlns:a16="http://schemas.microsoft.com/office/drawing/2014/main" id="{FF48472D-CC51-2316-0F82-64823DD8589F}"/>
                </a:ext>
              </a:extLst>
            </p:cNvPr>
            <p:cNvSpPr/>
            <p:nvPr/>
          </p:nvSpPr>
          <p:spPr>
            <a:xfrm>
              <a:off x="304139" y="2118322"/>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TextBox 3">
              <a:extLst>
                <a:ext uri="{FF2B5EF4-FFF2-40B4-BE49-F238E27FC236}">
                  <a16:creationId xmlns:a16="http://schemas.microsoft.com/office/drawing/2014/main" id="{7E56CF3D-CD1E-C3BA-D02B-0798BC235AD4}"/>
                </a:ext>
              </a:extLst>
            </p:cNvPr>
            <p:cNvSpPr txBox="1"/>
            <p:nvPr/>
          </p:nvSpPr>
          <p:spPr>
            <a:xfrm>
              <a:off x="1577260" y="2468718"/>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grpSp>
        <p:nvGrpSpPr>
          <p:cNvPr id="8" name="Group 7">
            <a:extLst>
              <a:ext uri="{FF2B5EF4-FFF2-40B4-BE49-F238E27FC236}">
                <a16:creationId xmlns:a16="http://schemas.microsoft.com/office/drawing/2014/main" id="{514F4D44-CA65-F164-F42E-54EB50C0EF86}"/>
              </a:ext>
            </a:extLst>
          </p:cNvPr>
          <p:cNvGrpSpPr/>
          <p:nvPr/>
        </p:nvGrpSpPr>
        <p:grpSpPr>
          <a:xfrm>
            <a:off x="7596552" y="1780449"/>
            <a:ext cx="4069583" cy="2793442"/>
            <a:chOff x="7586504" y="1931362"/>
            <a:chExt cx="4069583" cy="2793442"/>
          </a:xfrm>
        </p:grpSpPr>
        <p:sp>
          <p:nvSpPr>
            <p:cNvPr id="5" name="Rectangle 4">
              <a:extLst>
                <a:ext uri="{FF2B5EF4-FFF2-40B4-BE49-F238E27FC236}">
                  <a16:creationId xmlns:a16="http://schemas.microsoft.com/office/drawing/2014/main" id="{48C3C39A-8E8A-24C4-6077-15C247EA9E85}"/>
                </a:ext>
              </a:extLst>
            </p:cNvPr>
            <p:cNvSpPr/>
            <p:nvPr/>
          </p:nvSpPr>
          <p:spPr>
            <a:xfrm>
              <a:off x="7586504" y="1931362"/>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DED49A32-C742-DE76-1E44-A435B7FE1D5E}"/>
                </a:ext>
              </a:extLst>
            </p:cNvPr>
            <p:cNvSpPr txBox="1"/>
            <p:nvPr/>
          </p:nvSpPr>
          <p:spPr>
            <a:xfrm>
              <a:off x="7742254" y="3059668"/>
              <a:ext cx="3758084" cy="369332"/>
            </a:xfrm>
            <a:prstGeom prst="rect">
              <a:avLst/>
            </a:prstGeom>
            <a:noFill/>
          </p:spPr>
          <p:txBody>
            <a:bodyPr wrap="square" rtlCol="0">
              <a:spAutoFit/>
            </a:bodyPr>
            <a:lstStyle/>
            <a:p>
              <a:pPr algn="ctr"/>
              <a:r>
                <a:rPr lang="pt-BR" dirty="0"/>
                <a:t>Inserir imagem do projeto</a:t>
              </a:r>
            </a:p>
          </p:txBody>
        </p:sp>
      </p:grpSp>
      <p:pic>
        <p:nvPicPr>
          <p:cNvPr id="2" name="Picture 1" descr="A logo with a pencil in the middle of a book&#10;&#10;Description automatically generated">
            <a:extLst>
              <a:ext uri="{FF2B5EF4-FFF2-40B4-BE49-F238E27FC236}">
                <a16:creationId xmlns:a16="http://schemas.microsoft.com/office/drawing/2014/main" id="{234F3A67-4AB8-D312-DB85-3E196DF2C2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7260" y="269558"/>
            <a:ext cx="2594648" cy="1371600"/>
          </a:xfrm>
          <a:prstGeom prst="rect">
            <a:avLst/>
          </a:prstGeom>
        </p:spPr>
      </p:pic>
    </p:spTree>
    <p:extLst>
      <p:ext uri="{BB962C8B-B14F-4D97-AF65-F5344CB8AC3E}">
        <p14:creationId xmlns:p14="http://schemas.microsoft.com/office/powerpoint/2010/main" val="57716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nds of person using credit card reader">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60558" y="-1426113"/>
            <a:ext cx="12532141" cy="835476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FB6D0AE-187B-CA59-5B1A-9230E8776BC4}"/>
              </a:ext>
            </a:extLst>
          </p:cNvPr>
          <p:cNvGrpSpPr/>
          <p:nvPr/>
        </p:nvGrpSpPr>
        <p:grpSpPr>
          <a:xfrm>
            <a:off x="698091" y="2324653"/>
            <a:ext cx="4069583" cy="2793442"/>
            <a:chOff x="0" y="2324653"/>
            <a:chExt cx="4069583" cy="2793442"/>
          </a:xfrm>
        </p:grpSpPr>
        <p:sp>
          <p:nvSpPr>
            <p:cNvPr id="3" name="Rectangle 2">
              <a:extLst>
                <a:ext uri="{FF2B5EF4-FFF2-40B4-BE49-F238E27FC236}">
                  <a16:creationId xmlns:a16="http://schemas.microsoft.com/office/drawing/2014/main" id="{149FB1B1-F09B-594A-4ED3-A32C1736FC59}"/>
                </a:ext>
              </a:extLst>
            </p:cNvPr>
            <p:cNvSpPr/>
            <p:nvPr/>
          </p:nvSpPr>
          <p:spPr>
            <a:xfrm>
              <a:off x="0" y="2324653"/>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extBox 4">
              <a:extLst>
                <a:ext uri="{FF2B5EF4-FFF2-40B4-BE49-F238E27FC236}">
                  <a16:creationId xmlns:a16="http://schemas.microsoft.com/office/drawing/2014/main" id="{A6EFD5B0-DD80-FC00-676A-582B7044FE50}"/>
                </a:ext>
              </a:extLst>
            </p:cNvPr>
            <p:cNvSpPr txBox="1"/>
            <p:nvPr/>
          </p:nvSpPr>
          <p:spPr>
            <a:xfrm>
              <a:off x="155750" y="3452959"/>
              <a:ext cx="3758084" cy="369332"/>
            </a:xfrm>
            <a:prstGeom prst="rect">
              <a:avLst/>
            </a:prstGeom>
            <a:noFill/>
          </p:spPr>
          <p:txBody>
            <a:bodyPr wrap="square" rtlCol="0">
              <a:spAutoFit/>
            </a:bodyPr>
            <a:lstStyle/>
            <a:p>
              <a:pPr algn="ctr"/>
              <a:r>
                <a:rPr lang="pt-BR" dirty="0"/>
                <a:t>Inserir imagem do projeto</a:t>
              </a:r>
            </a:p>
          </p:txBody>
        </p:sp>
      </p:grpSp>
      <p:grpSp>
        <p:nvGrpSpPr>
          <p:cNvPr id="8" name="Group 7">
            <a:extLst>
              <a:ext uri="{FF2B5EF4-FFF2-40B4-BE49-F238E27FC236}">
                <a16:creationId xmlns:a16="http://schemas.microsoft.com/office/drawing/2014/main" id="{BE216E82-BF2F-7D8C-0E22-D538B6B111CF}"/>
              </a:ext>
            </a:extLst>
          </p:cNvPr>
          <p:cNvGrpSpPr/>
          <p:nvPr/>
        </p:nvGrpSpPr>
        <p:grpSpPr>
          <a:xfrm>
            <a:off x="5622201" y="2696279"/>
            <a:ext cx="6304327" cy="1882692"/>
            <a:chOff x="5622201" y="2696279"/>
            <a:chExt cx="6304327" cy="1882692"/>
          </a:xfrm>
        </p:grpSpPr>
        <p:sp>
          <p:nvSpPr>
            <p:cNvPr id="6" name="Rectangle 5">
              <a:extLst>
                <a:ext uri="{FF2B5EF4-FFF2-40B4-BE49-F238E27FC236}">
                  <a16:creationId xmlns:a16="http://schemas.microsoft.com/office/drawing/2014/main" id="{31F79086-0F38-EBCF-8381-58B7FA01641B}"/>
                </a:ext>
              </a:extLst>
            </p:cNvPr>
            <p:cNvSpPr/>
            <p:nvPr/>
          </p:nvSpPr>
          <p:spPr>
            <a:xfrm>
              <a:off x="5622201" y="2696279"/>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7" name="TextBox 6">
              <a:extLst>
                <a:ext uri="{FF2B5EF4-FFF2-40B4-BE49-F238E27FC236}">
                  <a16:creationId xmlns:a16="http://schemas.microsoft.com/office/drawing/2014/main" id="{34DC6B95-E5E0-8D4D-4DFA-DA6C0B493E86}"/>
                </a:ext>
              </a:extLst>
            </p:cNvPr>
            <p:cNvSpPr txBox="1"/>
            <p:nvPr/>
          </p:nvSpPr>
          <p:spPr>
            <a:xfrm>
              <a:off x="6895322" y="2907189"/>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pic>
        <p:nvPicPr>
          <p:cNvPr id="2" name="Picture 1" descr="A stack of coins on a plate&#10;&#10;Description automatically generated">
            <a:extLst>
              <a:ext uri="{FF2B5EF4-FFF2-40B4-BE49-F238E27FC236}">
                <a16:creationId xmlns:a16="http://schemas.microsoft.com/office/drawing/2014/main" id="{D3F0CCBF-A6CA-DE70-3A4F-B1BB2E6E19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1738" y="5240695"/>
            <a:ext cx="2655709" cy="1371600"/>
          </a:xfrm>
          <a:prstGeom prst="rect">
            <a:avLst/>
          </a:prstGeom>
        </p:spPr>
      </p:pic>
    </p:spTree>
    <p:extLst>
      <p:ext uri="{BB962C8B-B14F-4D97-AF65-F5344CB8AC3E}">
        <p14:creationId xmlns:p14="http://schemas.microsoft.com/office/powerpoint/2010/main" val="398370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2EE0720-C02C-D24B-A904-36014AAD295E}"/>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p:blipFill>
        <p:spPr/>
      </p:pic>
      <p:sp>
        <p:nvSpPr>
          <p:cNvPr id="8" name="Slide Number Placeholder 7">
            <a:extLst>
              <a:ext uri="{FF2B5EF4-FFF2-40B4-BE49-F238E27FC236}">
                <a16:creationId xmlns:a16="http://schemas.microsoft.com/office/drawing/2014/main" id="{4AB0A0D4-FE26-4E8C-BEC1-CF94D310E9A9}"/>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984B502C-6138-2CDB-AF8E-37A1B60766E3}"/>
              </a:ext>
            </a:extLst>
          </p:cNvPr>
          <p:cNvSpPr/>
          <p:nvPr/>
        </p:nvSpPr>
        <p:spPr>
          <a:xfrm>
            <a:off x="0" y="-291573"/>
            <a:ext cx="6304327" cy="7149573"/>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Text Placeholder 15">
            <a:extLst>
              <a:ext uri="{FF2B5EF4-FFF2-40B4-BE49-F238E27FC236}">
                <a16:creationId xmlns:a16="http://schemas.microsoft.com/office/drawing/2014/main" id="{61206A8F-83E5-4FEA-8A5E-D732E9029D69}"/>
              </a:ext>
            </a:extLst>
          </p:cNvPr>
          <p:cNvSpPr>
            <a:spLocks noGrp="1"/>
          </p:cNvSpPr>
          <p:nvPr>
            <p:ph type="body" sz="quarter" idx="14"/>
          </p:nvPr>
        </p:nvSpPr>
        <p:spPr>
          <a:xfrm>
            <a:off x="157958" y="2293938"/>
            <a:ext cx="4978400" cy="1135062"/>
          </a:xfrm>
        </p:spPr>
        <p:txBody>
          <a:bodyPr/>
          <a:lstStyle/>
          <a:p>
            <a:pPr lvl="0"/>
            <a:r>
              <a:rPr lang="pt-BR" dirty="0"/>
              <a:t>Quem somos?</a:t>
            </a:r>
            <a:endParaRPr lang="en-US" dirty="0"/>
          </a:p>
        </p:txBody>
      </p:sp>
      <p:sp>
        <p:nvSpPr>
          <p:cNvPr id="20" name="Subtitle 19">
            <a:extLst>
              <a:ext uri="{FF2B5EF4-FFF2-40B4-BE49-F238E27FC236}">
                <a16:creationId xmlns:a16="http://schemas.microsoft.com/office/drawing/2014/main" id="{C6ABCA3A-7B17-4B98-9BEA-CA08529E4BB5}"/>
              </a:ext>
            </a:extLst>
          </p:cNvPr>
          <p:cNvSpPr>
            <a:spLocks noGrp="1"/>
          </p:cNvSpPr>
          <p:nvPr>
            <p:ph type="subTitle" idx="1"/>
          </p:nvPr>
        </p:nvSpPr>
        <p:spPr>
          <a:xfrm>
            <a:off x="157958" y="3631589"/>
            <a:ext cx="4986867" cy="1004579"/>
          </a:xfrm>
        </p:spPr>
        <p:txBody>
          <a:bodyPr/>
          <a:lstStyle/>
          <a:p>
            <a:r>
              <a:rPr lang="pt-BR" dirty="0"/>
              <a:t>O Rotary é uma rede de 1,4 milhão de pessoas em ação dedicadas a concretizar a nossa visão.</a:t>
            </a:r>
            <a:endParaRPr lang="en-US" dirty="0"/>
          </a:p>
        </p:txBody>
      </p:sp>
      <p:sp>
        <p:nvSpPr>
          <p:cNvPr id="2" name="Subtitle 19">
            <a:extLst>
              <a:ext uri="{FF2B5EF4-FFF2-40B4-BE49-F238E27FC236}">
                <a16:creationId xmlns:a16="http://schemas.microsoft.com/office/drawing/2014/main" id="{821DB620-8735-1047-7CBC-79577FDC9BFB}"/>
              </a:ext>
            </a:extLst>
          </p:cNvPr>
          <p:cNvSpPr txBox="1">
            <a:spLocks/>
          </p:cNvSpPr>
          <p:nvPr/>
        </p:nvSpPr>
        <p:spPr>
          <a:xfrm>
            <a:off x="157958" y="5390765"/>
            <a:ext cx="4986867" cy="10045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2000" b="1" dirty="0"/>
              <a:t>Juntos</a:t>
            </a:r>
            <a:r>
              <a:rPr lang="pt-BR" sz="2000" dirty="0"/>
              <a:t>, vemos um mundo onde as </a:t>
            </a:r>
            <a:r>
              <a:rPr lang="pt-BR" sz="2000" b="1" dirty="0"/>
              <a:t>pessoas</a:t>
            </a:r>
            <a:r>
              <a:rPr lang="pt-BR" sz="2000" dirty="0"/>
              <a:t> se unem e entram em ação para </a:t>
            </a:r>
            <a:r>
              <a:rPr lang="pt-BR" sz="2000" b="1" dirty="0"/>
              <a:t>causar mudanças </a:t>
            </a:r>
            <a:r>
              <a:rPr lang="pt-BR" sz="2000" dirty="0"/>
              <a:t>duradoras em si mesmas, nas suas comunidades e no mundo todo</a:t>
            </a:r>
            <a:endParaRPr lang="en-US" sz="2000" dirty="0"/>
          </a:p>
        </p:txBody>
      </p:sp>
      <p:sp>
        <p:nvSpPr>
          <p:cNvPr id="7" name="Subtitle 19">
            <a:extLst>
              <a:ext uri="{FF2B5EF4-FFF2-40B4-BE49-F238E27FC236}">
                <a16:creationId xmlns:a16="http://schemas.microsoft.com/office/drawing/2014/main" id="{A80ECC38-D562-04FF-9110-2AA2CE71104F}"/>
              </a:ext>
            </a:extLst>
          </p:cNvPr>
          <p:cNvSpPr txBox="1">
            <a:spLocks/>
          </p:cNvSpPr>
          <p:nvPr/>
        </p:nvSpPr>
        <p:spPr>
          <a:xfrm>
            <a:off x="149491" y="4718359"/>
            <a:ext cx="4986867" cy="10045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3600" b="1" dirty="0"/>
              <a:t>Nossa visão</a:t>
            </a:r>
            <a:endParaRPr lang="en-US" sz="3600" dirty="0"/>
          </a:p>
        </p:txBody>
      </p:sp>
    </p:spTree>
    <p:extLst>
      <p:ext uri="{BB962C8B-B14F-4D97-AF65-F5344CB8AC3E}">
        <p14:creationId xmlns:p14="http://schemas.microsoft.com/office/powerpoint/2010/main" val="232315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build="p" animBg="1"/>
      <p:bldP spid="20" grpId="0" build="p"/>
      <p:bldP spid="2"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lant sprouting from the ground">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77848" y="-629264"/>
            <a:ext cx="12569848" cy="76128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5F62431-104A-52B3-9D11-EDF71B4E3DEC}"/>
              </a:ext>
            </a:extLst>
          </p:cNvPr>
          <p:cNvGrpSpPr/>
          <p:nvPr/>
        </p:nvGrpSpPr>
        <p:grpSpPr>
          <a:xfrm>
            <a:off x="304139" y="2118322"/>
            <a:ext cx="6304327" cy="1882692"/>
            <a:chOff x="304139" y="2118322"/>
            <a:chExt cx="6304327" cy="1882692"/>
          </a:xfrm>
        </p:grpSpPr>
        <p:sp>
          <p:nvSpPr>
            <p:cNvPr id="3" name="Rectangle 2">
              <a:extLst>
                <a:ext uri="{FF2B5EF4-FFF2-40B4-BE49-F238E27FC236}">
                  <a16:creationId xmlns:a16="http://schemas.microsoft.com/office/drawing/2014/main" id="{FF48472D-CC51-2316-0F82-64823DD8589F}"/>
                </a:ext>
              </a:extLst>
            </p:cNvPr>
            <p:cNvSpPr/>
            <p:nvPr/>
          </p:nvSpPr>
          <p:spPr>
            <a:xfrm>
              <a:off x="304139" y="2118322"/>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TextBox 3">
              <a:extLst>
                <a:ext uri="{FF2B5EF4-FFF2-40B4-BE49-F238E27FC236}">
                  <a16:creationId xmlns:a16="http://schemas.microsoft.com/office/drawing/2014/main" id="{7E56CF3D-CD1E-C3BA-D02B-0798BC235AD4}"/>
                </a:ext>
              </a:extLst>
            </p:cNvPr>
            <p:cNvSpPr txBox="1"/>
            <p:nvPr/>
          </p:nvSpPr>
          <p:spPr>
            <a:xfrm>
              <a:off x="1577260" y="2468718"/>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grpSp>
        <p:nvGrpSpPr>
          <p:cNvPr id="8" name="Group 7">
            <a:extLst>
              <a:ext uri="{FF2B5EF4-FFF2-40B4-BE49-F238E27FC236}">
                <a16:creationId xmlns:a16="http://schemas.microsoft.com/office/drawing/2014/main" id="{514F4D44-CA65-F164-F42E-54EB50C0EF86}"/>
              </a:ext>
            </a:extLst>
          </p:cNvPr>
          <p:cNvGrpSpPr/>
          <p:nvPr/>
        </p:nvGrpSpPr>
        <p:grpSpPr>
          <a:xfrm>
            <a:off x="7596552" y="1780449"/>
            <a:ext cx="4069583" cy="2793442"/>
            <a:chOff x="7586504" y="1931362"/>
            <a:chExt cx="4069583" cy="2793442"/>
          </a:xfrm>
        </p:grpSpPr>
        <p:sp>
          <p:nvSpPr>
            <p:cNvPr id="5" name="Rectangle 4">
              <a:extLst>
                <a:ext uri="{FF2B5EF4-FFF2-40B4-BE49-F238E27FC236}">
                  <a16:creationId xmlns:a16="http://schemas.microsoft.com/office/drawing/2014/main" id="{48C3C39A-8E8A-24C4-6077-15C247EA9E85}"/>
                </a:ext>
              </a:extLst>
            </p:cNvPr>
            <p:cNvSpPr/>
            <p:nvPr/>
          </p:nvSpPr>
          <p:spPr>
            <a:xfrm>
              <a:off x="7586504" y="1931362"/>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DED49A32-C742-DE76-1E44-A435B7FE1D5E}"/>
                </a:ext>
              </a:extLst>
            </p:cNvPr>
            <p:cNvSpPr txBox="1"/>
            <p:nvPr/>
          </p:nvSpPr>
          <p:spPr>
            <a:xfrm>
              <a:off x="7742254" y="3059668"/>
              <a:ext cx="3758084" cy="369332"/>
            </a:xfrm>
            <a:prstGeom prst="rect">
              <a:avLst/>
            </a:prstGeom>
            <a:noFill/>
          </p:spPr>
          <p:txBody>
            <a:bodyPr wrap="square" rtlCol="0">
              <a:spAutoFit/>
            </a:bodyPr>
            <a:lstStyle/>
            <a:p>
              <a:pPr algn="ctr"/>
              <a:r>
                <a:rPr lang="pt-BR" dirty="0"/>
                <a:t>Inserir imagem do projeto</a:t>
              </a:r>
            </a:p>
          </p:txBody>
        </p:sp>
      </p:grpSp>
      <p:pic>
        <p:nvPicPr>
          <p:cNvPr id="9" name="Picture 8" descr="A logo with a leaf and water&#10;&#10;Description automatically generated">
            <a:extLst>
              <a:ext uri="{FF2B5EF4-FFF2-40B4-BE49-F238E27FC236}">
                <a16:creationId xmlns:a16="http://schemas.microsoft.com/office/drawing/2014/main" id="{54C7410E-BACF-328E-A70D-F194E0E3E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985" y="236120"/>
            <a:ext cx="2422401" cy="1371600"/>
          </a:xfrm>
          <a:prstGeom prst="rect">
            <a:avLst/>
          </a:prstGeom>
        </p:spPr>
      </p:pic>
    </p:spTree>
    <p:extLst>
      <p:ext uri="{BB962C8B-B14F-4D97-AF65-F5344CB8AC3E}">
        <p14:creationId xmlns:p14="http://schemas.microsoft.com/office/powerpoint/2010/main" val="255230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454F-4DA0-4B98-555F-5D554BE966AE}"/>
              </a:ext>
            </a:extLst>
          </p:cNvPr>
          <p:cNvSpPr>
            <a:spLocks noGrp="1"/>
          </p:cNvSpPr>
          <p:nvPr>
            <p:ph type="title"/>
          </p:nvPr>
        </p:nvSpPr>
        <p:spPr/>
        <p:txBody>
          <a:bodyPr/>
          <a:lstStyle/>
          <a:p>
            <a:r>
              <a:rPr lang="pt-BR" dirty="0"/>
              <a:t>O QUE PODEMOS FAZER JUNTOS?</a:t>
            </a:r>
          </a:p>
        </p:txBody>
      </p:sp>
      <p:sp>
        <p:nvSpPr>
          <p:cNvPr id="3" name="TextBox 2">
            <a:extLst>
              <a:ext uri="{FF2B5EF4-FFF2-40B4-BE49-F238E27FC236}">
                <a16:creationId xmlns:a16="http://schemas.microsoft.com/office/drawing/2014/main" id="{2C8C7287-7401-1240-55A4-42E5F89D4111}"/>
              </a:ext>
            </a:extLst>
          </p:cNvPr>
          <p:cNvSpPr txBox="1"/>
          <p:nvPr/>
        </p:nvSpPr>
        <p:spPr>
          <a:xfrm>
            <a:off x="381001" y="1757349"/>
            <a:ext cx="3109452" cy="523220"/>
          </a:xfrm>
          <a:prstGeom prst="rect">
            <a:avLst/>
          </a:prstGeom>
          <a:noFill/>
        </p:spPr>
        <p:txBody>
          <a:bodyPr wrap="square">
            <a:spAutoFit/>
          </a:bodyPr>
          <a:lstStyle/>
          <a:p>
            <a:r>
              <a:rPr lang="pt-BR" sz="2800" dirty="0">
                <a:latin typeface="+mj-lt"/>
              </a:rPr>
              <a:t>Descrever o projeto</a:t>
            </a:r>
          </a:p>
        </p:txBody>
      </p:sp>
      <p:sp>
        <p:nvSpPr>
          <p:cNvPr id="4" name="TextBox 3">
            <a:extLst>
              <a:ext uri="{FF2B5EF4-FFF2-40B4-BE49-F238E27FC236}">
                <a16:creationId xmlns:a16="http://schemas.microsoft.com/office/drawing/2014/main" id="{E565F407-E3AB-1268-377A-A748961D7A8C}"/>
              </a:ext>
            </a:extLst>
          </p:cNvPr>
          <p:cNvSpPr txBox="1"/>
          <p:nvPr/>
        </p:nvSpPr>
        <p:spPr>
          <a:xfrm>
            <a:off x="1374060" y="2928443"/>
            <a:ext cx="3424082" cy="954107"/>
          </a:xfrm>
          <a:prstGeom prst="rect">
            <a:avLst/>
          </a:prstGeom>
          <a:noFill/>
        </p:spPr>
        <p:txBody>
          <a:bodyPr wrap="square">
            <a:spAutoFit/>
          </a:bodyPr>
          <a:lstStyle/>
          <a:p>
            <a:r>
              <a:rPr lang="pt-BR" sz="2800" dirty="0">
                <a:latin typeface="+mj-lt"/>
              </a:rPr>
              <a:t>Incluir nº de beneficiados</a:t>
            </a:r>
          </a:p>
        </p:txBody>
      </p:sp>
      <p:sp>
        <p:nvSpPr>
          <p:cNvPr id="5" name="TextBox 4">
            <a:extLst>
              <a:ext uri="{FF2B5EF4-FFF2-40B4-BE49-F238E27FC236}">
                <a16:creationId xmlns:a16="http://schemas.microsoft.com/office/drawing/2014/main" id="{E568916D-1BDA-2432-0B8A-5574175D50E1}"/>
              </a:ext>
            </a:extLst>
          </p:cNvPr>
          <p:cNvSpPr txBox="1"/>
          <p:nvPr/>
        </p:nvSpPr>
        <p:spPr>
          <a:xfrm>
            <a:off x="7081682" y="2928443"/>
            <a:ext cx="4500717" cy="523220"/>
          </a:xfrm>
          <a:prstGeom prst="rect">
            <a:avLst/>
          </a:prstGeom>
          <a:noFill/>
        </p:spPr>
        <p:txBody>
          <a:bodyPr wrap="square">
            <a:spAutoFit/>
          </a:bodyPr>
          <a:lstStyle/>
          <a:p>
            <a:r>
              <a:rPr lang="pt-BR" sz="2800" dirty="0">
                <a:latin typeface="+mj-lt"/>
              </a:rPr>
              <a:t>Incluir valor de investimento</a:t>
            </a:r>
          </a:p>
        </p:txBody>
      </p:sp>
      <p:pic>
        <p:nvPicPr>
          <p:cNvPr id="7" name="Graphic 6" descr="Users outline">
            <a:extLst>
              <a:ext uri="{FF2B5EF4-FFF2-40B4-BE49-F238E27FC236}">
                <a16:creationId xmlns:a16="http://schemas.microsoft.com/office/drawing/2014/main" id="{089EA165-246D-7F41-7341-EF81560FDC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1000" y="2732853"/>
            <a:ext cx="914400" cy="914400"/>
          </a:xfrm>
          <a:prstGeom prst="rect">
            <a:avLst/>
          </a:prstGeom>
        </p:spPr>
      </p:pic>
      <p:pic>
        <p:nvPicPr>
          <p:cNvPr id="11" name="Graphic 10" descr="Coins with solid fill">
            <a:extLst>
              <a:ext uri="{FF2B5EF4-FFF2-40B4-BE49-F238E27FC236}">
                <a16:creationId xmlns:a16="http://schemas.microsoft.com/office/drawing/2014/main" id="{B34AE6E0-6E60-6115-2182-608F3E581DE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06230" y="2852326"/>
            <a:ext cx="675453" cy="675453"/>
          </a:xfrm>
          <a:prstGeom prst="rect">
            <a:avLst/>
          </a:prstGeom>
        </p:spPr>
      </p:pic>
      <p:sp>
        <p:nvSpPr>
          <p:cNvPr id="12" name="Title 1">
            <a:extLst>
              <a:ext uri="{FF2B5EF4-FFF2-40B4-BE49-F238E27FC236}">
                <a16:creationId xmlns:a16="http://schemas.microsoft.com/office/drawing/2014/main" id="{8CD47F46-76A9-A826-410D-5EA18447FF45}"/>
              </a:ext>
            </a:extLst>
          </p:cNvPr>
          <p:cNvSpPr txBox="1">
            <a:spLocks/>
          </p:cNvSpPr>
          <p:nvPr/>
        </p:nvSpPr>
        <p:spPr>
          <a:xfrm>
            <a:off x="304800" y="4040711"/>
            <a:ext cx="3274142" cy="761999"/>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r>
              <a:rPr lang="pt-BR" sz="3200" dirty="0">
                <a:solidFill>
                  <a:srgbClr val="002060"/>
                </a:solidFill>
              </a:rPr>
              <a:t>iMPACTO</a:t>
            </a:r>
          </a:p>
        </p:txBody>
      </p:sp>
      <p:sp>
        <p:nvSpPr>
          <p:cNvPr id="13" name="TextBox 12">
            <a:extLst>
              <a:ext uri="{FF2B5EF4-FFF2-40B4-BE49-F238E27FC236}">
                <a16:creationId xmlns:a16="http://schemas.microsoft.com/office/drawing/2014/main" id="{D80C5C2E-9FF7-9ABF-00F1-2DFAE1BA4C18}"/>
              </a:ext>
            </a:extLst>
          </p:cNvPr>
          <p:cNvSpPr txBox="1"/>
          <p:nvPr/>
        </p:nvSpPr>
        <p:spPr>
          <a:xfrm>
            <a:off x="398206" y="4836775"/>
            <a:ext cx="11506200" cy="1815882"/>
          </a:xfrm>
          <a:prstGeom prst="rect">
            <a:avLst/>
          </a:prstGeom>
          <a:noFill/>
        </p:spPr>
        <p:txBody>
          <a:bodyPr wrap="square">
            <a:spAutoFit/>
          </a:bodyPr>
          <a:lstStyle/>
          <a:p>
            <a:r>
              <a:rPr lang="pt-BR" sz="2800" dirty="0">
                <a:latin typeface="+mj-lt"/>
              </a:rPr>
              <a:t>Descrever qual o impacto e o que a comunidade ou o público alvo do projeto terá a longo prazo.</a:t>
            </a:r>
          </a:p>
          <a:p>
            <a:r>
              <a:rPr lang="pt-BR" sz="2800" dirty="0">
                <a:latin typeface="+mj-lt"/>
              </a:rPr>
              <a:t>Explo: um projeto que é a estruturação de um centro de convívio para idosos, a longo prazo trará melhorias no bem estar e na socialização dos beneficiados</a:t>
            </a:r>
          </a:p>
        </p:txBody>
      </p:sp>
    </p:spTree>
    <p:extLst>
      <p:ext uri="{BB962C8B-B14F-4D97-AF65-F5344CB8AC3E}">
        <p14:creationId xmlns:p14="http://schemas.microsoft.com/office/powerpoint/2010/main" val="4639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175C30-90BB-4CD1-8C47-5F3F59EE9D2F}"/>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p:blipFill>
        <p:spPr>
          <a:xfrm>
            <a:off x="-459117" y="1"/>
            <a:ext cx="14077208" cy="8030748"/>
          </a:xfrm>
        </p:spPr>
      </p:pic>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22</a:t>
            </a:fld>
            <a:endParaRPr lang="en-US" dirty="0"/>
          </a:p>
        </p:txBody>
      </p:sp>
      <p:sp>
        <p:nvSpPr>
          <p:cNvPr id="2" name="Rectangle 1">
            <a:extLst>
              <a:ext uri="{FF2B5EF4-FFF2-40B4-BE49-F238E27FC236}">
                <a16:creationId xmlns:a16="http://schemas.microsoft.com/office/drawing/2014/main" id="{3BD1890A-7F89-08A4-1A7D-B4AA3FD2F1BF}"/>
              </a:ext>
            </a:extLst>
          </p:cNvPr>
          <p:cNvSpPr/>
          <p:nvPr/>
        </p:nvSpPr>
        <p:spPr>
          <a:xfrm>
            <a:off x="-459117" y="-242786"/>
            <a:ext cx="14374814" cy="8685706"/>
          </a:xfrm>
          <a:prstGeom prst="rect">
            <a:avLst/>
          </a:prstGeom>
          <a:solidFill>
            <a:srgbClr val="00206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itle 1">
            <a:extLst>
              <a:ext uri="{FF2B5EF4-FFF2-40B4-BE49-F238E27FC236}">
                <a16:creationId xmlns:a16="http://schemas.microsoft.com/office/drawing/2014/main" id="{9315087B-A652-D121-80AC-D5E7E4F6F1BC}"/>
              </a:ext>
            </a:extLst>
          </p:cNvPr>
          <p:cNvSpPr txBox="1">
            <a:spLocks/>
          </p:cNvSpPr>
          <p:nvPr/>
        </p:nvSpPr>
        <p:spPr>
          <a:xfrm>
            <a:off x="-693062" y="232727"/>
            <a:ext cx="11506200" cy="154004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r>
              <a:rPr lang="en-US" dirty="0">
                <a:solidFill>
                  <a:schemeClr val="bg1"/>
                </a:solidFill>
              </a:rPr>
              <a:t>OBRIGADO!</a:t>
            </a:r>
            <a:endParaRPr lang="pt-BR" dirty="0">
              <a:solidFill>
                <a:schemeClr val="bg1"/>
              </a:solidFill>
            </a:endParaRPr>
          </a:p>
        </p:txBody>
      </p:sp>
      <p:sp>
        <p:nvSpPr>
          <p:cNvPr id="16" name="Subtitle 22">
            <a:extLst>
              <a:ext uri="{FF2B5EF4-FFF2-40B4-BE49-F238E27FC236}">
                <a16:creationId xmlns:a16="http://schemas.microsoft.com/office/drawing/2014/main" id="{EDF79098-73BB-769E-8E8C-37A3B10F7AF5}"/>
              </a:ext>
            </a:extLst>
          </p:cNvPr>
          <p:cNvSpPr txBox="1">
            <a:spLocks/>
          </p:cNvSpPr>
          <p:nvPr/>
        </p:nvSpPr>
        <p:spPr>
          <a:xfrm>
            <a:off x="7086600" y="2406163"/>
            <a:ext cx="4986867" cy="392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400" b="1" dirty="0"/>
              <a:t>(</a:t>
            </a:r>
            <a:r>
              <a:rPr lang="en-US" sz="2400" b="1" dirty="0" err="1"/>
              <a:t>incluir</a:t>
            </a:r>
            <a:r>
              <a:rPr lang="en-US" sz="2400" b="1" dirty="0"/>
              <a:t> </a:t>
            </a:r>
            <a:r>
              <a:rPr lang="en-US" sz="2400" b="1" dirty="0" err="1"/>
              <a:t>nome</a:t>
            </a:r>
            <a:r>
              <a:rPr lang="en-US" sz="2400" b="1" dirty="0"/>
              <a:t>)</a:t>
            </a:r>
          </a:p>
          <a:p>
            <a:pPr algn="r"/>
            <a:r>
              <a:rPr lang="en-US" sz="2400" b="1" dirty="0"/>
              <a:t>(</a:t>
            </a:r>
            <a:r>
              <a:rPr lang="en-US" sz="2400" b="1" dirty="0" err="1"/>
              <a:t>incluir</a:t>
            </a:r>
            <a:r>
              <a:rPr lang="en-US" sz="2400" b="1" dirty="0"/>
              <a:t> cargo)</a:t>
            </a:r>
          </a:p>
          <a:p>
            <a:pPr algn="r"/>
            <a:r>
              <a:rPr lang="en-US" sz="2400" b="1" dirty="0"/>
              <a:t>(</a:t>
            </a:r>
            <a:r>
              <a:rPr lang="en-US" sz="2400" b="1" dirty="0" err="1"/>
              <a:t>incluir</a:t>
            </a:r>
            <a:r>
              <a:rPr lang="en-US" sz="2400" b="1" dirty="0"/>
              <a:t> e-mail/</a:t>
            </a:r>
            <a:r>
              <a:rPr lang="en-US" sz="2400" b="1" dirty="0" err="1"/>
              <a:t>tel</a:t>
            </a:r>
            <a:r>
              <a:rPr lang="en-US" sz="2400" b="1" dirty="0"/>
              <a:t>)</a:t>
            </a:r>
          </a:p>
          <a:p>
            <a:pPr algn="r"/>
            <a:r>
              <a:rPr lang="en-US" sz="2000" b="1" dirty="0"/>
              <a:t>    </a:t>
            </a:r>
          </a:p>
        </p:txBody>
      </p:sp>
      <p:pic>
        <p:nvPicPr>
          <p:cNvPr id="3" name="Picture 2">
            <a:extLst>
              <a:ext uri="{FF2B5EF4-FFF2-40B4-BE49-F238E27FC236}">
                <a16:creationId xmlns:a16="http://schemas.microsoft.com/office/drawing/2014/main" id="{BBA45A80-0526-DF4F-FBEC-45025BEF97E7}"/>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10240576" y="5001518"/>
            <a:ext cx="1734030" cy="1740912"/>
          </a:xfrm>
          <a:prstGeom prst="rect">
            <a:avLst/>
          </a:prstGeom>
          <a:effectLst>
            <a:outerShdw blurRad="342900" dist="50800" dir="5400000" algn="ctr" rotWithShape="0">
              <a:srgbClr val="000000">
                <a:alpha val="46000"/>
              </a:srgbClr>
            </a:outerShdw>
          </a:effectLst>
        </p:spPr>
      </p:pic>
    </p:spTree>
    <p:extLst>
      <p:ext uri="{BB962C8B-B14F-4D97-AF65-F5344CB8AC3E}">
        <p14:creationId xmlns:p14="http://schemas.microsoft.com/office/powerpoint/2010/main" val="133939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 calcmode="lin" valueType="num">
                                      <p:cBhvr additive="base">
                                        <p:cTn id="1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6">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additive="base">
                                        <p:cTn id="20"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 calcmode="lin" valueType="num">
                                      <p:cBhvr additive="base">
                                        <p:cTn id="24"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
                                            <p:txEl>
                                              <p:pRg st="3" end="3"/>
                                            </p:txEl>
                                          </p:spTgt>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children sitting in chairs in a room&#10;&#10;Description automatically generated">
            <a:extLst>
              <a:ext uri="{FF2B5EF4-FFF2-40B4-BE49-F238E27FC236}">
                <a16:creationId xmlns:a16="http://schemas.microsoft.com/office/drawing/2014/main" id="{E5D60324-C3AD-DBF8-C8C8-BD3DAC8ACB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2"/>
            <a:ext cx="12191980" cy="6858000"/>
          </a:xfrm>
          <a:prstGeom prst="rect">
            <a:avLst/>
          </a:prstGeom>
        </p:spPr>
      </p:pic>
      <p:pic>
        <p:nvPicPr>
          <p:cNvPr id="9" name="Picture 8">
            <a:extLst>
              <a:ext uri="{FF2B5EF4-FFF2-40B4-BE49-F238E27FC236}">
                <a16:creationId xmlns:a16="http://schemas.microsoft.com/office/drawing/2014/main" id="{B7ADE91D-05FE-B387-9FDA-9F037DC67BE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 y="802175"/>
            <a:ext cx="3694156" cy="2606040"/>
          </a:xfrm>
          <a:custGeom>
            <a:avLst/>
            <a:gdLst/>
            <a:ahLst/>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p:spPr>
      </p:pic>
      <p:pic>
        <p:nvPicPr>
          <p:cNvPr id="11" name="Picture 10" descr="A group of men working on a wood table&#10;&#10;Description automatically generated">
            <a:extLst>
              <a:ext uri="{FF2B5EF4-FFF2-40B4-BE49-F238E27FC236}">
                <a16:creationId xmlns:a16="http://schemas.microsoft.com/office/drawing/2014/main" id="{B4BD6D5B-8A7F-FC9D-9673-CD6BAC716C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4320893" y="-51165"/>
            <a:ext cx="4005072" cy="2962656"/>
          </a:xfrm>
          <a:custGeom>
            <a:avLst/>
            <a:gdLst/>
            <a:ahLst/>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p:spPr>
      </p:pic>
      <p:pic>
        <p:nvPicPr>
          <p:cNvPr id="13" name="Picture 12" descr="A person reading a book to her students&#10;&#10;Description automatically generated">
            <a:extLst>
              <a:ext uri="{FF2B5EF4-FFF2-40B4-BE49-F238E27FC236}">
                <a16:creationId xmlns:a16="http://schemas.microsoft.com/office/drawing/2014/main" id="{7BC03BAB-CC7E-E470-BF5F-015BAA485CF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45880" y="823849"/>
            <a:ext cx="3246120" cy="4727448"/>
          </a:xfrm>
          <a:custGeom>
            <a:avLst/>
            <a:gdLst/>
            <a:ahLst/>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p:spPr>
      </p:pic>
      <p:sp>
        <p:nvSpPr>
          <p:cNvPr id="2" name="Slide Number Placeholder 1">
            <a:extLst>
              <a:ext uri="{FF2B5EF4-FFF2-40B4-BE49-F238E27FC236}">
                <a16:creationId xmlns:a16="http://schemas.microsoft.com/office/drawing/2014/main" id="{68AB9783-6EF4-E935-EA8A-B06BB095C94A}"/>
              </a:ext>
            </a:extLst>
          </p:cNvPr>
          <p:cNvSpPr>
            <a:spLocks noGrp="1"/>
          </p:cNvSpPr>
          <p:nvPr>
            <p:ph type="sldNum" sz="quarter" idx="12"/>
          </p:nvPr>
        </p:nvSpPr>
        <p:spPr>
          <a:xfrm>
            <a:off x="8610600" y="6356350"/>
            <a:ext cx="2743200" cy="365125"/>
          </a:xfrm>
        </p:spPr>
        <p:txBody>
          <a:bodyPr>
            <a:normAutofit/>
          </a:bodyPr>
          <a:lstStyle/>
          <a:p>
            <a:pPr>
              <a:spcAft>
                <a:spcPts val="600"/>
              </a:spcAft>
            </a:pPr>
            <a:fld id="{97A94E25-127B-4C48-AF96-44BA7B823777}" type="slidenum">
              <a:rPr lang="en-US">
                <a:solidFill>
                  <a:srgbClr val="FFFFFF"/>
                </a:solidFill>
              </a:rPr>
              <a:pPr>
                <a:spcAft>
                  <a:spcPts val="600"/>
                </a:spcAft>
              </a:pPr>
              <a:t>3</a:t>
            </a:fld>
            <a:endParaRPr lang="en-US">
              <a:solidFill>
                <a:srgbClr val="FFFFFF"/>
              </a:solidFill>
            </a:endParaRPr>
          </a:p>
        </p:txBody>
      </p:sp>
      <p:grpSp>
        <p:nvGrpSpPr>
          <p:cNvPr id="3" name="Group 2">
            <a:extLst>
              <a:ext uri="{FF2B5EF4-FFF2-40B4-BE49-F238E27FC236}">
                <a16:creationId xmlns:a16="http://schemas.microsoft.com/office/drawing/2014/main" id="{598846F6-5928-AC9F-650F-D171198AFEA1}"/>
              </a:ext>
            </a:extLst>
          </p:cNvPr>
          <p:cNvGrpSpPr/>
          <p:nvPr/>
        </p:nvGrpSpPr>
        <p:grpSpPr>
          <a:xfrm>
            <a:off x="0" y="3895344"/>
            <a:ext cx="8102600" cy="2962656"/>
            <a:chOff x="0" y="3895344"/>
            <a:chExt cx="8102600" cy="2962656"/>
          </a:xfrm>
        </p:grpSpPr>
        <p:sp>
          <p:nvSpPr>
            <p:cNvPr id="18" name="Rectangle 17">
              <a:extLst>
                <a:ext uri="{FF2B5EF4-FFF2-40B4-BE49-F238E27FC236}">
                  <a16:creationId xmlns:a16="http://schemas.microsoft.com/office/drawing/2014/main" id="{8A3775E7-93BF-F714-BD6E-5CA41C40AD65}"/>
                </a:ext>
              </a:extLst>
            </p:cNvPr>
            <p:cNvSpPr/>
            <p:nvPr/>
          </p:nvSpPr>
          <p:spPr>
            <a:xfrm>
              <a:off x="0" y="3895344"/>
              <a:ext cx="8102600" cy="2962656"/>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ubtitle 2">
              <a:extLst>
                <a:ext uri="{FF2B5EF4-FFF2-40B4-BE49-F238E27FC236}">
                  <a16:creationId xmlns:a16="http://schemas.microsoft.com/office/drawing/2014/main" id="{F3F48D65-7F85-38FD-73E0-DC6B9D75BA25}"/>
                </a:ext>
              </a:extLst>
            </p:cNvPr>
            <p:cNvSpPr txBox="1">
              <a:spLocks/>
            </p:cNvSpPr>
            <p:nvPr/>
          </p:nvSpPr>
          <p:spPr>
            <a:xfrm>
              <a:off x="270264" y="4538183"/>
              <a:ext cx="7562071" cy="1227286"/>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rtl="0"/>
              <a:r>
                <a:rPr lang="pt-BR" sz="3600" b="1"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N</a:t>
              </a:r>
              <a:r>
                <a:rPr lang="pt-br" sz="3600" b="1"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O BRASIL </a:t>
              </a:r>
              <a:r>
                <a:rPr lang="pt-br" sz="3600"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somos</a:t>
              </a:r>
              <a:r>
                <a:rPr lang="pt-br" sz="3600" b="1"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 52 mil pessoas </a:t>
              </a:r>
              <a:r>
                <a:rPr lang="pt-br" sz="3600"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nas </a:t>
              </a:r>
              <a:r>
                <a:rPr lang="pt-br" sz="3600" b="1"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5 regiões do país </a:t>
              </a:r>
              <a:r>
                <a:rPr lang="pt-br" sz="3600"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desenvolvendo projetos sociais locais </a:t>
              </a:r>
              <a:endParaRPr lang="pt-br" sz="3600" i="0" u="none" baseline="0" dirty="0">
                <a:solidFill>
                  <a:schemeClr val="bg1"/>
                </a:solidFill>
                <a:effectLst/>
                <a:latin typeface="+mj-lt"/>
                <a:ea typeface="Open Sans" panose="020B0606030504020204" pitchFamily="34" charset="0"/>
                <a:cs typeface="Open Sans" panose="020B0606030504020204" pitchFamily="34" charset="0"/>
                <a:sym typeface="Arial" panose="020B0604020202020204" pitchFamily="34" charset="0"/>
              </a:endParaRPr>
            </a:p>
          </p:txBody>
        </p:sp>
      </p:grpSp>
    </p:spTree>
    <p:extLst>
      <p:ext uri="{BB962C8B-B14F-4D97-AF65-F5344CB8AC3E}">
        <p14:creationId xmlns:p14="http://schemas.microsoft.com/office/powerpoint/2010/main" val="214622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holding flags&#10;&#10;Description automatically generated">
            <a:extLst>
              <a:ext uri="{FF2B5EF4-FFF2-40B4-BE49-F238E27FC236}">
                <a16:creationId xmlns:a16="http://schemas.microsoft.com/office/drawing/2014/main" id="{667D9B4E-2656-04E3-BF97-0B5BD0A88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41" y="-710892"/>
            <a:ext cx="12632924" cy="8421949"/>
          </a:xfrm>
          <a:prstGeom prst="rect">
            <a:avLst/>
          </a:prstGeom>
        </p:spPr>
      </p:pic>
      <p:sp>
        <p:nvSpPr>
          <p:cNvPr id="6" name="Rectangle 5">
            <a:extLst>
              <a:ext uri="{FF2B5EF4-FFF2-40B4-BE49-F238E27FC236}">
                <a16:creationId xmlns:a16="http://schemas.microsoft.com/office/drawing/2014/main" id="{D5F8A40D-1B25-D5C1-EDEC-751801227A66}"/>
              </a:ext>
            </a:extLst>
          </p:cNvPr>
          <p:cNvSpPr/>
          <p:nvPr/>
        </p:nvSpPr>
        <p:spPr>
          <a:xfrm>
            <a:off x="0" y="-816746"/>
            <a:ext cx="12989545" cy="8703273"/>
          </a:xfrm>
          <a:prstGeom prst="rect">
            <a:avLst/>
          </a:prstGeom>
          <a:solidFill>
            <a:srgbClr val="00206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3" name="Group 32"/>
          <p:cNvGrpSpPr/>
          <p:nvPr/>
        </p:nvGrpSpPr>
        <p:grpSpPr>
          <a:xfrm>
            <a:off x="7952213" y="4346400"/>
            <a:ext cx="2592122" cy="2109118"/>
            <a:chOff x="2985106" y="3795629"/>
            <a:chExt cx="2592122" cy="2109118"/>
          </a:xfrm>
        </p:grpSpPr>
        <p:grpSp>
          <p:nvGrpSpPr>
            <p:cNvPr id="34" name="Group 33"/>
            <p:cNvGrpSpPr/>
            <p:nvPr/>
          </p:nvGrpSpPr>
          <p:grpSpPr>
            <a:xfrm>
              <a:off x="3890288" y="3795629"/>
              <a:ext cx="753407" cy="628024"/>
              <a:chOff x="5185135" y="1490354"/>
              <a:chExt cx="753407" cy="628024"/>
            </a:xfrm>
          </p:grpSpPr>
          <p:sp>
            <p:nvSpPr>
              <p:cNvPr id="37" name="Oval 36"/>
              <p:cNvSpPr/>
              <p:nvPr/>
            </p:nvSpPr>
            <p:spPr>
              <a:xfrm>
                <a:off x="5185135" y="1490354"/>
                <a:ext cx="753407" cy="628024"/>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38" name="Picture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1675" y="1588989"/>
                <a:ext cx="420325" cy="420325"/>
              </a:xfrm>
              <a:prstGeom prst="rect">
                <a:avLst/>
              </a:prstGeom>
            </p:spPr>
          </p:pic>
        </p:grpSp>
        <p:sp>
          <p:nvSpPr>
            <p:cNvPr id="35" name="TextBox 34"/>
            <p:cNvSpPr txBox="1"/>
            <p:nvPr/>
          </p:nvSpPr>
          <p:spPr>
            <a:xfrm>
              <a:off x="3373792" y="4423653"/>
              <a:ext cx="2203436" cy="480131"/>
            </a:xfrm>
            <a:prstGeom prst="rect">
              <a:avLst/>
            </a:prstGeom>
            <a:noFill/>
          </p:spPr>
          <p:txBody>
            <a:bodyPr wrap="square" rtlCol="0">
              <a:spAutoFit/>
            </a:bodyPr>
            <a:lstStyle/>
            <a:p>
              <a:r>
                <a:rPr lang="en-US" sz="2520" b="1" dirty="0">
                  <a:solidFill>
                    <a:schemeClr val="bg1"/>
                  </a:solidFill>
                  <a:latin typeface="+mj-lt"/>
                </a:rPr>
                <a:t>11 </a:t>
              </a:r>
              <a:r>
                <a:rPr lang="pt-BR" sz="2520" b="1" dirty="0">
                  <a:solidFill>
                    <a:schemeClr val="bg1"/>
                  </a:solidFill>
                  <a:latin typeface="+mj-lt"/>
                </a:rPr>
                <a:t>milhões</a:t>
              </a:r>
            </a:p>
          </p:txBody>
        </p:sp>
        <p:sp>
          <p:nvSpPr>
            <p:cNvPr id="36" name="Rectangle 35"/>
            <p:cNvSpPr/>
            <p:nvPr/>
          </p:nvSpPr>
          <p:spPr>
            <a:xfrm>
              <a:off x="2985106" y="4889084"/>
              <a:ext cx="2563768" cy="1015663"/>
            </a:xfrm>
            <a:prstGeom prst="rect">
              <a:avLst/>
            </a:prstGeom>
          </p:spPr>
          <p:txBody>
            <a:bodyPr wrap="square">
              <a:spAutoFit/>
            </a:bodyPr>
            <a:lstStyle/>
            <a:p>
              <a:pPr algn="ctr"/>
              <a:r>
                <a:rPr lang="pt-BR" sz="2000" b="1" dirty="0">
                  <a:solidFill>
                    <a:schemeClr val="bg1"/>
                  </a:solidFill>
                  <a:latin typeface="+mj-lt"/>
                </a:rPr>
                <a:t>de pessoas com mais de 15 anos são analfabetas no Brasil</a:t>
              </a:r>
              <a:endParaRPr lang="en-US" sz="2000" b="1" dirty="0">
                <a:solidFill>
                  <a:schemeClr val="bg1"/>
                </a:solidFill>
                <a:latin typeface="+mj-lt"/>
              </a:endParaRPr>
            </a:p>
          </p:txBody>
        </p:sp>
      </p:grpSp>
      <p:grpSp>
        <p:nvGrpSpPr>
          <p:cNvPr id="27" name="Group 26"/>
          <p:cNvGrpSpPr/>
          <p:nvPr/>
        </p:nvGrpSpPr>
        <p:grpSpPr>
          <a:xfrm>
            <a:off x="1819012" y="4145997"/>
            <a:ext cx="2758750" cy="2209191"/>
            <a:chOff x="451028" y="3775555"/>
            <a:chExt cx="2758750" cy="2209191"/>
          </a:xfrm>
        </p:grpSpPr>
        <p:sp>
          <p:nvSpPr>
            <p:cNvPr id="31" name="Oval 30"/>
            <p:cNvSpPr/>
            <p:nvPr/>
          </p:nvSpPr>
          <p:spPr>
            <a:xfrm>
              <a:off x="1387744" y="3775555"/>
              <a:ext cx="808664" cy="737427"/>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29" name="TextBox 28"/>
            <p:cNvSpPr txBox="1"/>
            <p:nvPr/>
          </p:nvSpPr>
          <p:spPr>
            <a:xfrm>
              <a:off x="834042" y="4499542"/>
              <a:ext cx="1891482" cy="480131"/>
            </a:xfrm>
            <a:prstGeom prst="rect">
              <a:avLst/>
            </a:prstGeom>
            <a:noFill/>
          </p:spPr>
          <p:txBody>
            <a:bodyPr wrap="square" rtlCol="0">
              <a:spAutoFit/>
            </a:bodyPr>
            <a:lstStyle/>
            <a:p>
              <a:pPr algn="ctr"/>
              <a:r>
                <a:rPr lang="en-US" sz="2520" b="1" dirty="0">
                  <a:solidFill>
                    <a:schemeClr val="bg1"/>
                  </a:solidFill>
                  <a:latin typeface="+mj-lt"/>
                </a:rPr>
                <a:t>43 </a:t>
              </a:r>
              <a:r>
                <a:rPr lang="en-US" sz="2520" b="1" dirty="0" err="1">
                  <a:solidFill>
                    <a:schemeClr val="bg1"/>
                  </a:solidFill>
                  <a:latin typeface="+mj-lt"/>
                </a:rPr>
                <a:t>milhões</a:t>
              </a:r>
              <a:endParaRPr lang="en-US" sz="2520" b="1" dirty="0">
                <a:solidFill>
                  <a:schemeClr val="bg1"/>
                </a:solidFill>
                <a:latin typeface="+mj-lt"/>
              </a:endParaRPr>
            </a:p>
          </p:txBody>
        </p:sp>
        <p:sp>
          <p:nvSpPr>
            <p:cNvPr id="30" name="Rectangle 29"/>
            <p:cNvSpPr/>
            <p:nvPr/>
          </p:nvSpPr>
          <p:spPr>
            <a:xfrm>
              <a:off x="451028" y="4722862"/>
              <a:ext cx="2758750" cy="1261884"/>
            </a:xfrm>
            <a:prstGeom prst="rect">
              <a:avLst/>
            </a:prstGeom>
          </p:spPr>
          <p:txBody>
            <a:bodyPr wrap="square">
              <a:spAutoFit/>
            </a:bodyPr>
            <a:lstStyle/>
            <a:p>
              <a:pPr algn="ctr"/>
              <a:br>
                <a:rPr lang="pt-BR" sz="1600" dirty="0">
                  <a:solidFill>
                    <a:schemeClr val="bg1"/>
                  </a:solidFill>
                  <a:latin typeface="+mj-lt"/>
                </a:rPr>
              </a:br>
              <a:r>
                <a:rPr lang="pt-BR" sz="2000" b="1" dirty="0">
                  <a:solidFill>
                    <a:schemeClr val="bg1"/>
                  </a:solidFill>
                  <a:latin typeface="+mj-lt"/>
                </a:rPr>
                <a:t>de brasileiros vivem em situação de insegurança alimentar</a:t>
              </a:r>
              <a:endParaRPr lang="en-US" sz="2000" b="1" dirty="0">
                <a:solidFill>
                  <a:schemeClr val="bg1"/>
                </a:solidFill>
                <a:latin typeface="+mj-lt"/>
              </a:endParaRPr>
            </a:p>
          </p:txBody>
        </p:sp>
      </p:grpSp>
      <p:grpSp>
        <p:nvGrpSpPr>
          <p:cNvPr id="45" name="Group 44"/>
          <p:cNvGrpSpPr/>
          <p:nvPr/>
        </p:nvGrpSpPr>
        <p:grpSpPr>
          <a:xfrm>
            <a:off x="1952566" y="1712095"/>
            <a:ext cx="2728616" cy="2141931"/>
            <a:chOff x="3422825" y="1425392"/>
            <a:chExt cx="2728616" cy="1700952"/>
          </a:xfrm>
        </p:grpSpPr>
        <p:grpSp>
          <p:nvGrpSpPr>
            <p:cNvPr id="46" name="Group 45"/>
            <p:cNvGrpSpPr/>
            <p:nvPr/>
          </p:nvGrpSpPr>
          <p:grpSpPr>
            <a:xfrm>
              <a:off x="4305025" y="1425392"/>
              <a:ext cx="713652" cy="529389"/>
              <a:chOff x="3920680" y="1425392"/>
              <a:chExt cx="713652" cy="529389"/>
            </a:xfrm>
          </p:grpSpPr>
          <p:sp>
            <p:nvSpPr>
              <p:cNvPr id="49" name="Oval 48"/>
              <p:cNvSpPr/>
              <p:nvPr/>
            </p:nvSpPr>
            <p:spPr>
              <a:xfrm>
                <a:off x="3920680" y="1425392"/>
                <a:ext cx="713652" cy="52938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50" name="Picture 49"/>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4002508" y="1496517"/>
                <a:ext cx="563586" cy="420325"/>
              </a:xfrm>
              <a:prstGeom prst="rect">
                <a:avLst/>
              </a:prstGeom>
            </p:spPr>
          </p:pic>
        </p:grpSp>
        <p:sp>
          <p:nvSpPr>
            <p:cNvPr id="47" name="TextBox 46"/>
            <p:cNvSpPr txBox="1"/>
            <p:nvPr/>
          </p:nvSpPr>
          <p:spPr>
            <a:xfrm>
              <a:off x="3502078" y="1890166"/>
              <a:ext cx="2441571" cy="689241"/>
            </a:xfrm>
            <a:prstGeom prst="rect">
              <a:avLst/>
            </a:prstGeom>
            <a:noFill/>
          </p:spPr>
          <p:txBody>
            <a:bodyPr wrap="square" rtlCol="0">
              <a:spAutoFit/>
            </a:bodyPr>
            <a:lstStyle/>
            <a:p>
              <a:pPr algn="ctr"/>
              <a:r>
                <a:rPr lang="pt-BR" sz="2520" b="1" dirty="0">
                  <a:solidFill>
                    <a:schemeClr val="bg1"/>
                  </a:solidFill>
                  <a:latin typeface="+mj-lt"/>
                </a:rPr>
                <a:t>+ de 70% dos brasileiros</a:t>
              </a:r>
            </a:p>
          </p:txBody>
        </p:sp>
        <p:sp>
          <p:nvSpPr>
            <p:cNvPr id="48" name="Rectangle 47"/>
            <p:cNvSpPr/>
            <p:nvPr/>
          </p:nvSpPr>
          <p:spPr>
            <a:xfrm>
              <a:off x="3422825" y="2564197"/>
              <a:ext cx="2728616" cy="562147"/>
            </a:xfrm>
            <a:prstGeom prst="rect">
              <a:avLst/>
            </a:prstGeom>
          </p:spPr>
          <p:txBody>
            <a:bodyPr wrap="square">
              <a:spAutoFit/>
            </a:bodyPr>
            <a:lstStyle/>
            <a:p>
              <a:pPr algn="ctr"/>
              <a:r>
                <a:rPr lang="pt-BR" sz="2000" b="1" dirty="0">
                  <a:solidFill>
                    <a:schemeClr val="bg1"/>
                  </a:solidFill>
                  <a:latin typeface="+mj-lt"/>
                </a:rPr>
                <a:t>dependem do sistema público de saúde</a:t>
              </a:r>
              <a:endParaRPr lang="en-US" sz="2000" b="1" dirty="0">
                <a:solidFill>
                  <a:schemeClr val="bg1"/>
                </a:solidFill>
                <a:latin typeface="+mj-lt"/>
              </a:endParaRPr>
            </a:p>
          </p:txBody>
        </p:sp>
      </p:grpSp>
      <p:grpSp>
        <p:nvGrpSpPr>
          <p:cNvPr id="39" name="Group 38"/>
          <p:cNvGrpSpPr/>
          <p:nvPr/>
        </p:nvGrpSpPr>
        <p:grpSpPr>
          <a:xfrm>
            <a:off x="5053803" y="3146140"/>
            <a:ext cx="2371816" cy="2141386"/>
            <a:chOff x="5937439" y="3769192"/>
            <a:chExt cx="2371816" cy="2141386"/>
          </a:xfrm>
        </p:grpSpPr>
        <p:grpSp>
          <p:nvGrpSpPr>
            <p:cNvPr id="40" name="Group 39"/>
            <p:cNvGrpSpPr/>
            <p:nvPr/>
          </p:nvGrpSpPr>
          <p:grpSpPr>
            <a:xfrm>
              <a:off x="6655294" y="3769192"/>
              <a:ext cx="687932" cy="711149"/>
              <a:chOff x="6370520" y="3769192"/>
              <a:chExt cx="687932" cy="711149"/>
            </a:xfrm>
          </p:grpSpPr>
          <p:sp>
            <p:nvSpPr>
              <p:cNvPr id="43" name="Oval 42"/>
              <p:cNvSpPr/>
              <p:nvPr/>
            </p:nvSpPr>
            <p:spPr>
              <a:xfrm>
                <a:off x="6370520" y="3769192"/>
                <a:ext cx="687932" cy="71114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44" name="Picture 43"/>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6514447" y="3905613"/>
                <a:ext cx="411200" cy="420325"/>
              </a:xfrm>
              <a:prstGeom prst="rect">
                <a:avLst/>
              </a:prstGeom>
            </p:spPr>
          </p:pic>
        </p:grpSp>
        <p:sp>
          <p:nvSpPr>
            <p:cNvPr id="41" name="TextBox 40"/>
            <p:cNvSpPr txBox="1"/>
            <p:nvPr/>
          </p:nvSpPr>
          <p:spPr>
            <a:xfrm>
              <a:off x="6040859" y="4423653"/>
              <a:ext cx="2268396" cy="480131"/>
            </a:xfrm>
            <a:prstGeom prst="rect">
              <a:avLst/>
            </a:prstGeom>
            <a:noFill/>
          </p:spPr>
          <p:txBody>
            <a:bodyPr wrap="square" rtlCol="0">
              <a:spAutoFit/>
            </a:bodyPr>
            <a:lstStyle/>
            <a:p>
              <a:r>
                <a:rPr lang="pt-BR" sz="2520" b="1" dirty="0">
                  <a:solidFill>
                    <a:schemeClr val="bg1"/>
                  </a:solidFill>
                  <a:latin typeface="+mj-lt"/>
                </a:rPr>
                <a:t>13,5 milhões</a:t>
              </a:r>
            </a:p>
          </p:txBody>
        </p:sp>
        <p:sp>
          <p:nvSpPr>
            <p:cNvPr id="42" name="Rectangle 41"/>
            <p:cNvSpPr/>
            <p:nvPr/>
          </p:nvSpPr>
          <p:spPr>
            <a:xfrm>
              <a:off x="5937439" y="4894915"/>
              <a:ext cx="2209592" cy="1015663"/>
            </a:xfrm>
            <a:prstGeom prst="rect">
              <a:avLst/>
            </a:prstGeom>
          </p:spPr>
          <p:txBody>
            <a:bodyPr wrap="square">
              <a:spAutoFit/>
            </a:bodyPr>
            <a:lstStyle/>
            <a:p>
              <a:pPr algn="ctr"/>
              <a:r>
                <a:rPr lang="pt-BR" sz="2000" b="1" dirty="0">
                  <a:solidFill>
                    <a:schemeClr val="bg1"/>
                  </a:solidFill>
                  <a:latin typeface="+mj-lt"/>
                </a:rPr>
                <a:t>de brasileiros vivem com menos de US$ 1,90 por dia</a:t>
              </a:r>
              <a:endParaRPr lang="en-US" sz="2000" b="1" dirty="0">
                <a:solidFill>
                  <a:schemeClr val="bg1"/>
                </a:solidFill>
                <a:latin typeface="+mj-lt"/>
              </a:endParaRPr>
            </a:p>
          </p:txBody>
        </p:sp>
      </p:grpSp>
      <p:grpSp>
        <p:nvGrpSpPr>
          <p:cNvPr id="51" name="Group 50"/>
          <p:cNvGrpSpPr/>
          <p:nvPr/>
        </p:nvGrpSpPr>
        <p:grpSpPr>
          <a:xfrm>
            <a:off x="7590449" y="1794673"/>
            <a:ext cx="3104889" cy="2178788"/>
            <a:chOff x="5893456" y="1344203"/>
            <a:chExt cx="3104889" cy="1818083"/>
          </a:xfrm>
        </p:grpSpPr>
        <p:grpSp>
          <p:nvGrpSpPr>
            <p:cNvPr id="52" name="Group 51"/>
            <p:cNvGrpSpPr/>
            <p:nvPr/>
          </p:nvGrpSpPr>
          <p:grpSpPr>
            <a:xfrm>
              <a:off x="7044474" y="1344203"/>
              <a:ext cx="798068" cy="605787"/>
              <a:chOff x="5600983" y="1453267"/>
              <a:chExt cx="798068" cy="605787"/>
            </a:xfrm>
          </p:grpSpPr>
          <p:sp>
            <p:nvSpPr>
              <p:cNvPr id="55" name="Oval 54"/>
              <p:cNvSpPr/>
              <p:nvPr/>
            </p:nvSpPr>
            <p:spPr>
              <a:xfrm>
                <a:off x="5600983" y="1453267"/>
                <a:ext cx="798068" cy="605787"/>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56" name="Picture 55"/>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5716911" y="1475456"/>
                <a:ext cx="610884" cy="520146"/>
              </a:xfrm>
              <a:prstGeom prst="rect">
                <a:avLst/>
              </a:prstGeom>
            </p:spPr>
          </p:pic>
        </p:grpSp>
        <p:sp>
          <p:nvSpPr>
            <p:cNvPr id="53" name="TextBox 52"/>
            <p:cNvSpPr txBox="1"/>
            <p:nvPr/>
          </p:nvSpPr>
          <p:spPr>
            <a:xfrm>
              <a:off x="5893456" y="1923335"/>
              <a:ext cx="3104889" cy="400644"/>
            </a:xfrm>
            <a:prstGeom prst="rect">
              <a:avLst/>
            </a:prstGeom>
            <a:noFill/>
          </p:spPr>
          <p:txBody>
            <a:bodyPr wrap="square" rtlCol="0">
              <a:spAutoFit/>
            </a:bodyPr>
            <a:lstStyle/>
            <a:p>
              <a:pPr algn="ctr"/>
              <a:r>
                <a:rPr lang="pt-BR" sz="2520" b="1" dirty="0">
                  <a:solidFill>
                    <a:schemeClr val="bg1"/>
                  </a:solidFill>
                  <a:latin typeface="+mj-lt"/>
                </a:rPr>
                <a:t>35 milhões</a:t>
              </a:r>
            </a:p>
          </p:txBody>
        </p:sp>
        <p:sp>
          <p:nvSpPr>
            <p:cNvPr id="54" name="Rectangle 53"/>
            <p:cNvSpPr/>
            <p:nvPr/>
          </p:nvSpPr>
          <p:spPr>
            <a:xfrm>
              <a:off x="6057319" y="2314769"/>
              <a:ext cx="2777162" cy="847517"/>
            </a:xfrm>
            <a:prstGeom prst="rect">
              <a:avLst/>
            </a:prstGeom>
          </p:spPr>
          <p:txBody>
            <a:bodyPr wrap="square">
              <a:spAutoFit/>
            </a:bodyPr>
            <a:lstStyle/>
            <a:p>
              <a:pPr algn="ctr"/>
              <a:r>
                <a:rPr lang="pt-BR" sz="2000" b="1" dirty="0">
                  <a:solidFill>
                    <a:schemeClr val="bg1"/>
                  </a:solidFill>
                  <a:latin typeface="+mj-lt"/>
                </a:rPr>
                <a:t>de pessoas no Brasil não têm acesso à água tratada</a:t>
              </a:r>
              <a:endParaRPr lang="en-US" sz="2000" b="1" dirty="0">
                <a:solidFill>
                  <a:schemeClr val="bg1"/>
                </a:solidFill>
                <a:latin typeface="+mj-lt"/>
              </a:endParaRPr>
            </a:p>
          </p:txBody>
        </p:sp>
      </p:grpSp>
      <p:sp>
        <p:nvSpPr>
          <p:cNvPr id="32" name="Text Placeholder 13"/>
          <p:cNvSpPr txBox="1">
            <a:spLocks/>
          </p:cNvSpPr>
          <p:nvPr/>
        </p:nvSpPr>
        <p:spPr>
          <a:xfrm>
            <a:off x="384411" y="454779"/>
            <a:ext cx="11423177" cy="1135062"/>
          </a:xfrm>
          <a:prstGeom prst="rect">
            <a:avLst/>
          </a:prstGeom>
          <a:ln>
            <a:noFill/>
            <a:round/>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4000" b="1" cap="all" dirty="0">
                <a:solidFill>
                  <a:schemeClr val="bg1"/>
                </a:solidFill>
                <a:latin typeface="+mj-lt"/>
              </a:rPr>
              <a:t>IMPORTÂNCIA DO nosso trabalho</a:t>
            </a:r>
          </a:p>
        </p:txBody>
      </p:sp>
      <p:pic>
        <p:nvPicPr>
          <p:cNvPr id="3" name="Graphic 2" descr="Table setting">
            <a:extLst>
              <a:ext uri="{FF2B5EF4-FFF2-40B4-BE49-F238E27FC236}">
                <a16:creationId xmlns:a16="http://schemas.microsoft.com/office/drawing/2014/main" id="{C53861B6-F199-4885-B9A1-81222A62B84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813035" y="4165049"/>
            <a:ext cx="694050" cy="694050"/>
          </a:xfrm>
          <a:prstGeom prst="rect">
            <a:avLst/>
          </a:prstGeom>
        </p:spPr>
      </p:pic>
      <p:cxnSp>
        <p:nvCxnSpPr>
          <p:cNvPr id="57" name="Straight Connector 56"/>
          <p:cNvCxnSpPr/>
          <p:nvPr/>
        </p:nvCxnSpPr>
        <p:spPr>
          <a:xfrm>
            <a:off x="464024" y="1337481"/>
            <a:ext cx="5281683" cy="136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3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par>
                                <p:cTn id="13" presetID="26" presetClass="emph" presetSubtype="0" fill="hold" nodeType="withEffect">
                                  <p:stCondLst>
                                    <p:cond delay="0"/>
                                  </p:stCondLst>
                                  <p:childTnLst>
                                    <p:animEffect transition="out" filter="fade">
                                      <p:cBhvr>
                                        <p:cTn id="14" dur="500" tmFilter="0, 0; .2, .5; .8, .5; 1, 0"/>
                                        <p:tgtEl>
                                          <p:spTgt spid="27"/>
                                        </p:tgtEl>
                                      </p:cBhvr>
                                    </p:animEffect>
                                    <p:animScale>
                                      <p:cBhvr>
                                        <p:cTn id="15" dur="250" autoRev="1" fill="hold"/>
                                        <p:tgtEl>
                                          <p:spTgt spid="27"/>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3"/>
                                        </p:tgtEl>
                                      </p:cBhvr>
                                    </p:animEffect>
                                    <p:animScale>
                                      <p:cBhvr>
                                        <p:cTn id="18" dur="250" autoRev="1" fill="hold"/>
                                        <p:tgtEl>
                                          <p:spTgt spid="33"/>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45"/>
                                        </p:tgtEl>
                                      </p:cBhvr>
                                    </p:animEffect>
                                    <p:animScale>
                                      <p:cBhvr>
                                        <p:cTn id="21" dur="250" autoRev="1" fill="hold"/>
                                        <p:tgtEl>
                                          <p:spTgt spid="45"/>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39"/>
                                        </p:tgtEl>
                                      </p:cBhvr>
                                    </p:animEffect>
                                    <p:animScale>
                                      <p:cBhvr>
                                        <p:cTn id="24" dur="250" autoRev="1" fill="hold"/>
                                        <p:tgtEl>
                                          <p:spTgt spid="39"/>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51"/>
                                        </p:tgtEl>
                                      </p:cBhvr>
                                    </p:animEffect>
                                    <p:animScale>
                                      <p:cBhvr>
                                        <p:cTn id="2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holding a person&#10;&#10;Description automatically generated">
            <a:extLst>
              <a:ext uri="{FF2B5EF4-FFF2-40B4-BE49-F238E27FC236}">
                <a16:creationId xmlns:a16="http://schemas.microsoft.com/office/drawing/2014/main" id="{ECE4CAD8-CFBF-4394-2F90-6B791499FB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991" y="-794336"/>
            <a:ext cx="12880991" cy="8587328"/>
          </a:xfrm>
          <a:prstGeom prst="rect">
            <a:avLst/>
          </a:prstGeom>
        </p:spPr>
      </p:pic>
      <p:sp>
        <p:nvSpPr>
          <p:cNvPr id="13" name="Rectangle 12">
            <a:extLst>
              <a:ext uri="{FF2B5EF4-FFF2-40B4-BE49-F238E27FC236}">
                <a16:creationId xmlns:a16="http://schemas.microsoft.com/office/drawing/2014/main" id="{CA4BE20C-34C7-42FF-5A20-5F0070303EAE}"/>
              </a:ext>
            </a:extLst>
          </p:cNvPr>
          <p:cNvSpPr/>
          <p:nvPr/>
        </p:nvSpPr>
        <p:spPr>
          <a:xfrm>
            <a:off x="-789407" y="-870012"/>
            <a:ext cx="12989545" cy="8685706"/>
          </a:xfrm>
          <a:prstGeom prst="rect">
            <a:avLst/>
          </a:prstGeom>
          <a:solidFill>
            <a:srgbClr val="00206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lide Number Placeholder 3">
            <a:extLst>
              <a:ext uri="{FF2B5EF4-FFF2-40B4-BE49-F238E27FC236}">
                <a16:creationId xmlns:a16="http://schemas.microsoft.com/office/drawing/2014/main" id="{10DB488C-6EEB-4470-907A-2959375077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Sentinel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ntinel Book"/>
              <a:ea typeface="+mn-ea"/>
              <a:cs typeface="+mn-cs"/>
            </a:endParaRPr>
          </a:p>
        </p:txBody>
      </p:sp>
      <p:pic>
        <p:nvPicPr>
          <p:cNvPr id="31" name="Picture 30" descr="A white text on a black background&#10;&#10;Description automatically generated">
            <a:extLst>
              <a:ext uri="{FF2B5EF4-FFF2-40B4-BE49-F238E27FC236}">
                <a16:creationId xmlns:a16="http://schemas.microsoft.com/office/drawing/2014/main" id="{A3ECFD9A-FA6E-8E4B-9D27-F35D347B03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55256" y="6165773"/>
            <a:ext cx="1529301" cy="576370"/>
          </a:xfrm>
          <a:prstGeom prst="rect">
            <a:avLst/>
          </a:prstGeom>
        </p:spPr>
      </p:pic>
      <p:sp>
        <p:nvSpPr>
          <p:cNvPr id="2" name="Title 1">
            <a:extLst>
              <a:ext uri="{FF2B5EF4-FFF2-40B4-BE49-F238E27FC236}">
                <a16:creationId xmlns:a16="http://schemas.microsoft.com/office/drawing/2014/main" id="{A1855DAC-CA06-4A80-83D5-0F48A74BA86F}"/>
              </a:ext>
            </a:extLst>
          </p:cNvPr>
          <p:cNvSpPr>
            <a:spLocks noGrp="1"/>
          </p:cNvSpPr>
          <p:nvPr>
            <p:ph type="title"/>
          </p:nvPr>
        </p:nvSpPr>
        <p:spPr>
          <a:xfrm>
            <a:off x="276687" y="-1140"/>
            <a:ext cx="11506200" cy="1540042"/>
          </a:xfrm>
        </p:spPr>
        <p:txBody>
          <a:bodyPr/>
          <a:lstStyle/>
          <a:p>
            <a:pPr algn="r"/>
            <a:r>
              <a:rPr lang="en-US" dirty="0">
                <a:solidFill>
                  <a:schemeClr val="bg1"/>
                </a:solidFill>
              </a:rPr>
              <a:t>PROJETOS NO BRASIL</a:t>
            </a:r>
            <a:endParaRPr lang="pt-BR" dirty="0">
              <a:solidFill>
                <a:schemeClr val="bg1"/>
              </a:solidFill>
            </a:endParaRPr>
          </a:p>
        </p:txBody>
      </p:sp>
      <p:pic>
        <p:nvPicPr>
          <p:cNvPr id="6" name="Picture 5">
            <a:extLst>
              <a:ext uri="{FF2B5EF4-FFF2-40B4-BE49-F238E27FC236}">
                <a16:creationId xmlns:a16="http://schemas.microsoft.com/office/drawing/2014/main" id="{47C4A38B-FD80-E7D5-11B6-07B0924BCC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8269"/>
          <a:stretch/>
        </p:blipFill>
        <p:spPr>
          <a:xfrm>
            <a:off x="9467052" y="4016977"/>
            <a:ext cx="1169075" cy="1765420"/>
          </a:xfrm>
          <a:prstGeom prst="rect">
            <a:avLst/>
          </a:prstGeom>
        </p:spPr>
      </p:pic>
      <p:pic>
        <p:nvPicPr>
          <p:cNvPr id="7" name="Picture 6">
            <a:extLst>
              <a:ext uri="{FF2B5EF4-FFF2-40B4-BE49-F238E27FC236}">
                <a16:creationId xmlns:a16="http://schemas.microsoft.com/office/drawing/2014/main" id="{B73B762D-C530-A3D8-7000-5C43CFF69E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2633" r="13604"/>
          <a:stretch/>
        </p:blipFill>
        <p:spPr>
          <a:xfrm>
            <a:off x="6607113" y="1571629"/>
            <a:ext cx="1371563" cy="1765420"/>
          </a:xfrm>
          <a:prstGeom prst="rect">
            <a:avLst/>
          </a:prstGeom>
        </p:spPr>
      </p:pic>
      <p:pic>
        <p:nvPicPr>
          <p:cNvPr id="8" name="Picture 7">
            <a:extLst>
              <a:ext uri="{FF2B5EF4-FFF2-40B4-BE49-F238E27FC236}">
                <a16:creationId xmlns:a16="http://schemas.microsoft.com/office/drawing/2014/main" id="{3C407F80-E864-6A1E-D1F3-3A09850491E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8278" r="27962"/>
          <a:stretch/>
        </p:blipFill>
        <p:spPr>
          <a:xfrm>
            <a:off x="10193475" y="1573155"/>
            <a:ext cx="1371247" cy="1765420"/>
          </a:xfrm>
          <a:prstGeom prst="rect">
            <a:avLst/>
          </a:prstGeom>
        </p:spPr>
      </p:pic>
      <p:pic>
        <p:nvPicPr>
          <p:cNvPr id="9" name="Picture 8">
            <a:extLst>
              <a:ext uri="{FF2B5EF4-FFF2-40B4-BE49-F238E27FC236}">
                <a16:creationId xmlns:a16="http://schemas.microsoft.com/office/drawing/2014/main" id="{93B7B68F-BB99-7DAD-0E7E-18C550D0DE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2450" r="42545"/>
          <a:stretch/>
        </p:blipFill>
        <p:spPr>
          <a:xfrm>
            <a:off x="7449230" y="4015012"/>
            <a:ext cx="1495387" cy="1765420"/>
          </a:xfrm>
          <a:prstGeom prst="rect">
            <a:avLst/>
          </a:prstGeom>
        </p:spPr>
      </p:pic>
      <p:pic>
        <p:nvPicPr>
          <p:cNvPr id="10" name="Picture 9">
            <a:extLst>
              <a:ext uri="{FF2B5EF4-FFF2-40B4-BE49-F238E27FC236}">
                <a16:creationId xmlns:a16="http://schemas.microsoft.com/office/drawing/2014/main" id="{D3BE380B-D048-5603-5A08-EE619886C0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8677" r="57832"/>
          <a:stretch/>
        </p:blipFill>
        <p:spPr>
          <a:xfrm>
            <a:off x="5618090" y="3975501"/>
            <a:ext cx="1344511" cy="1765420"/>
          </a:xfrm>
          <a:prstGeom prst="rect">
            <a:avLst/>
          </a:prstGeom>
        </p:spPr>
      </p:pic>
      <p:pic>
        <p:nvPicPr>
          <p:cNvPr id="11" name="Picture 10">
            <a:extLst>
              <a:ext uri="{FF2B5EF4-FFF2-40B4-BE49-F238E27FC236}">
                <a16:creationId xmlns:a16="http://schemas.microsoft.com/office/drawing/2014/main" id="{65A0F4F1-3A4E-CF92-6E18-ECF8B626B3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4508" r="72001"/>
          <a:stretch/>
        </p:blipFill>
        <p:spPr>
          <a:xfrm>
            <a:off x="8447802" y="1575231"/>
            <a:ext cx="1344512" cy="1765420"/>
          </a:xfrm>
          <a:prstGeom prst="rect">
            <a:avLst/>
          </a:prstGeom>
        </p:spPr>
      </p:pic>
      <p:pic>
        <p:nvPicPr>
          <p:cNvPr id="12" name="Picture 11">
            <a:extLst>
              <a:ext uri="{FF2B5EF4-FFF2-40B4-BE49-F238E27FC236}">
                <a16:creationId xmlns:a16="http://schemas.microsoft.com/office/drawing/2014/main" id="{3FDF4068-7D27-9F72-F882-C0DD9EAA56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86509"/>
          <a:stretch/>
        </p:blipFill>
        <p:spPr>
          <a:xfrm>
            <a:off x="4912632" y="1556119"/>
            <a:ext cx="1344511" cy="1765420"/>
          </a:xfrm>
          <a:prstGeom prst="rect">
            <a:avLst/>
          </a:prstGeom>
        </p:spPr>
      </p:pic>
      <p:sp>
        <p:nvSpPr>
          <p:cNvPr id="15" name="TextBox 14">
            <a:extLst>
              <a:ext uri="{FF2B5EF4-FFF2-40B4-BE49-F238E27FC236}">
                <a16:creationId xmlns:a16="http://schemas.microsoft.com/office/drawing/2014/main" id="{4DF7306C-0573-22CE-EABC-29BB3E68A8C8}"/>
              </a:ext>
            </a:extLst>
          </p:cNvPr>
          <p:cNvSpPr txBox="1"/>
          <p:nvPr/>
        </p:nvSpPr>
        <p:spPr>
          <a:xfrm>
            <a:off x="8434664" y="3390091"/>
            <a:ext cx="1394890" cy="369332"/>
          </a:xfrm>
          <a:prstGeom prst="rect">
            <a:avLst/>
          </a:prstGeom>
          <a:noFill/>
        </p:spPr>
        <p:txBody>
          <a:bodyPr wrap="square">
            <a:spAutoFit/>
          </a:bodyPr>
          <a:lstStyle/>
          <a:p>
            <a:pPr algn="ctr"/>
            <a:r>
              <a:rPr lang="pt-BR" b="1" dirty="0">
                <a:solidFill>
                  <a:schemeClr val="bg1"/>
                </a:solidFill>
              </a:rPr>
              <a:t>174</a:t>
            </a:r>
            <a:r>
              <a:rPr lang="pt-BR" b="1" dirty="0">
                <a:solidFill>
                  <a:schemeClr val="bg1"/>
                </a:solidFill>
                <a:latin typeface="+mj-lt"/>
              </a:rPr>
              <a:t> </a:t>
            </a:r>
            <a:r>
              <a:rPr lang="pt-BR" b="1" dirty="0">
                <a:solidFill>
                  <a:schemeClr val="bg1"/>
                </a:solidFill>
              </a:rPr>
              <a:t>projetos</a:t>
            </a:r>
          </a:p>
        </p:txBody>
      </p:sp>
      <p:sp>
        <p:nvSpPr>
          <p:cNvPr id="16" name="TextBox 15">
            <a:extLst>
              <a:ext uri="{FF2B5EF4-FFF2-40B4-BE49-F238E27FC236}">
                <a16:creationId xmlns:a16="http://schemas.microsoft.com/office/drawing/2014/main" id="{9BAD78C3-5B4B-6F77-1D01-EAC212D26681}"/>
              </a:ext>
            </a:extLst>
          </p:cNvPr>
          <p:cNvSpPr txBox="1"/>
          <p:nvPr/>
        </p:nvSpPr>
        <p:spPr>
          <a:xfrm>
            <a:off x="6653291" y="3336993"/>
            <a:ext cx="1279206" cy="369332"/>
          </a:xfrm>
          <a:prstGeom prst="rect">
            <a:avLst/>
          </a:prstGeom>
          <a:noFill/>
        </p:spPr>
        <p:txBody>
          <a:bodyPr wrap="square">
            <a:spAutoFit/>
          </a:bodyPr>
          <a:lstStyle/>
          <a:p>
            <a:pPr algn="ctr"/>
            <a:r>
              <a:rPr lang="pt-BR" b="1" dirty="0">
                <a:solidFill>
                  <a:schemeClr val="bg1"/>
                </a:solidFill>
              </a:rPr>
              <a:t>45 projetos</a:t>
            </a:r>
          </a:p>
        </p:txBody>
      </p:sp>
      <p:sp>
        <p:nvSpPr>
          <p:cNvPr id="17" name="TextBox 16">
            <a:extLst>
              <a:ext uri="{FF2B5EF4-FFF2-40B4-BE49-F238E27FC236}">
                <a16:creationId xmlns:a16="http://schemas.microsoft.com/office/drawing/2014/main" id="{12FE3B2E-2CBF-AAEF-274F-B3FD9CA7F782}"/>
              </a:ext>
            </a:extLst>
          </p:cNvPr>
          <p:cNvSpPr txBox="1"/>
          <p:nvPr/>
        </p:nvSpPr>
        <p:spPr>
          <a:xfrm>
            <a:off x="5683395" y="5748904"/>
            <a:ext cx="1279206" cy="369332"/>
          </a:xfrm>
          <a:prstGeom prst="rect">
            <a:avLst/>
          </a:prstGeom>
          <a:noFill/>
        </p:spPr>
        <p:txBody>
          <a:bodyPr wrap="square">
            <a:spAutoFit/>
          </a:bodyPr>
          <a:lstStyle/>
          <a:p>
            <a:pPr algn="ctr"/>
            <a:r>
              <a:rPr lang="pt-BR" b="1" dirty="0">
                <a:solidFill>
                  <a:schemeClr val="bg1"/>
                </a:solidFill>
              </a:rPr>
              <a:t>13</a:t>
            </a:r>
            <a:r>
              <a:rPr lang="pt-BR" dirty="0">
                <a:solidFill>
                  <a:schemeClr val="bg1"/>
                </a:solidFill>
              </a:rPr>
              <a:t> </a:t>
            </a:r>
            <a:r>
              <a:rPr lang="pt-BR" b="1" dirty="0">
                <a:solidFill>
                  <a:schemeClr val="bg1"/>
                </a:solidFill>
              </a:rPr>
              <a:t>projetos</a:t>
            </a:r>
          </a:p>
        </p:txBody>
      </p:sp>
      <p:sp>
        <p:nvSpPr>
          <p:cNvPr id="18" name="TextBox 17">
            <a:extLst>
              <a:ext uri="{FF2B5EF4-FFF2-40B4-BE49-F238E27FC236}">
                <a16:creationId xmlns:a16="http://schemas.microsoft.com/office/drawing/2014/main" id="{C42691D2-A278-8444-9868-0D6E7B4C9297}"/>
              </a:ext>
            </a:extLst>
          </p:cNvPr>
          <p:cNvSpPr txBox="1"/>
          <p:nvPr/>
        </p:nvSpPr>
        <p:spPr>
          <a:xfrm>
            <a:off x="10277262" y="3393799"/>
            <a:ext cx="1279205" cy="369332"/>
          </a:xfrm>
          <a:prstGeom prst="rect">
            <a:avLst/>
          </a:prstGeom>
          <a:noFill/>
        </p:spPr>
        <p:txBody>
          <a:bodyPr wrap="square">
            <a:spAutoFit/>
          </a:bodyPr>
          <a:lstStyle/>
          <a:p>
            <a:pPr algn="ctr"/>
            <a:r>
              <a:rPr lang="pt-BR" b="1" dirty="0">
                <a:solidFill>
                  <a:schemeClr val="bg1"/>
                </a:solidFill>
              </a:rPr>
              <a:t>56</a:t>
            </a:r>
            <a:r>
              <a:rPr lang="pt-BR" b="1" dirty="0">
                <a:solidFill>
                  <a:schemeClr val="bg1"/>
                </a:solidFill>
                <a:latin typeface="+mj-lt"/>
              </a:rPr>
              <a:t> </a:t>
            </a:r>
            <a:r>
              <a:rPr lang="pt-BR" b="1" dirty="0">
                <a:solidFill>
                  <a:schemeClr val="bg1"/>
                </a:solidFill>
              </a:rPr>
              <a:t>projetos</a:t>
            </a:r>
          </a:p>
        </p:txBody>
      </p:sp>
      <p:sp>
        <p:nvSpPr>
          <p:cNvPr id="19" name="TextBox 18">
            <a:extLst>
              <a:ext uri="{FF2B5EF4-FFF2-40B4-BE49-F238E27FC236}">
                <a16:creationId xmlns:a16="http://schemas.microsoft.com/office/drawing/2014/main" id="{47AA28A9-8543-407E-B0EB-3CC009EA86DA}"/>
              </a:ext>
            </a:extLst>
          </p:cNvPr>
          <p:cNvSpPr txBox="1"/>
          <p:nvPr/>
        </p:nvSpPr>
        <p:spPr>
          <a:xfrm>
            <a:off x="4923094" y="3320694"/>
            <a:ext cx="1279206" cy="369332"/>
          </a:xfrm>
          <a:prstGeom prst="rect">
            <a:avLst/>
          </a:prstGeom>
          <a:noFill/>
        </p:spPr>
        <p:txBody>
          <a:bodyPr wrap="square">
            <a:spAutoFit/>
          </a:bodyPr>
          <a:lstStyle/>
          <a:p>
            <a:pPr algn="ctr"/>
            <a:r>
              <a:rPr lang="pt-BR" b="1" dirty="0">
                <a:solidFill>
                  <a:schemeClr val="bg1"/>
                </a:solidFill>
              </a:rPr>
              <a:t>7 projetos</a:t>
            </a:r>
          </a:p>
        </p:txBody>
      </p:sp>
      <p:sp>
        <p:nvSpPr>
          <p:cNvPr id="20" name="TextBox 19">
            <a:extLst>
              <a:ext uri="{FF2B5EF4-FFF2-40B4-BE49-F238E27FC236}">
                <a16:creationId xmlns:a16="http://schemas.microsoft.com/office/drawing/2014/main" id="{69DD4EF8-4EAA-7015-493E-17FABC7D5DF7}"/>
              </a:ext>
            </a:extLst>
          </p:cNvPr>
          <p:cNvSpPr txBox="1"/>
          <p:nvPr/>
        </p:nvSpPr>
        <p:spPr>
          <a:xfrm>
            <a:off x="9120058" y="5731081"/>
            <a:ext cx="1886748" cy="369332"/>
          </a:xfrm>
          <a:prstGeom prst="rect">
            <a:avLst/>
          </a:prstGeom>
          <a:noFill/>
        </p:spPr>
        <p:txBody>
          <a:bodyPr wrap="square">
            <a:spAutoFit/>
          </a:bodyPr>
          <a:lstStyle/>
          <a:p>
            <a:pPr algn="ctr"/>
            <a:r>
              <a:rPr lang="pt-BR" b="1" dirty="0">
                <a:solidFill>
                  <a:schemeClr val="bg1"/>
                </a:solidFill>
              </a:rPr>
              <a:t>2</a:t>
            </a:r>
            <a:r>
              <a:rPr lang="pt-BR" dirty="0">
                <a:solidFill>
                  <a:schemeClr val="bg1"/>
                </a:solidFill>
              </a:rPr>
              <a:t> </a:t>
            </a:r>
            <a:r>
              <a:rPr lang="pt-BR" b="1" dirty="0">
                <a:solidFill>
                  <a:schemeClr val="bg1"/>
                </a:solidFill>
              </a:rPr>
              <a:t>projetos</a:t>
            </a:r>
          </a:p>
        </p:txBody>
      </p:sp>
      <p:sp>
        <p:nvSpPr>
          <p:cNvPr id="21" name="TextBox 20">
            <a:extLst>
              <a:ext uri="{FF2B5EF4-FFF2-40B4-BE49-F238E27FC236}">
                <a16:creationId xmlns:a16="http://schemas.microsoft.com/office/drawing/2014/main" id="{77726D39-CA50-94B7-80C2-86F33C7FC491}"/>
              </a:ext>
            </a:extLst>
          </p:cNvPr>
          <p:cNvSpPr txBox="1"/>
          <p:nvPr/>
        </p:nvSpPr>
        <p:spPr>
          <a:xfrm>
            <a:off x="7568014" y="5719787"/>
            <a:ext cx="1293625" cy="369332"/>
          </a:xfrm>
          <a:prstGeom prst="rect">
            <a:avLst/>
          </a:prstGeom>
          <a:noFill/>
        </p:spPr>
        <p:txBody>
          <a:bodyPr wrap="square">
            <a:spAutoFit/>
          </a:bodyPr>
          <a:lstStyle/>
          <a:p>
            <a:pPr algn="ctr"/>
            <a:r>
              <a:rPr lang="pt-BR" b="1" dirty="0">
                <a:solidFill>
                  <a:schemeClr val="bg1"/>
                </a:solidFill>
              </a:rPr>
              <a:t>45</a:t>
            </a:r>
            <a:r>
              <a:rPr lang="pt-BR" dirty="0">
                <a:solidFill>
                  <a:schemeClr val="bg1"/>
                </a:solidFill>
              </a:rPr>
              <a:t> </a:t>
            </a:r>
            <a:r>
              <a:rPr lang="pt-BR" b="1" dirty="0">
                <a:solidFill>
                  <a:schemeClr val="bg1"/>
                </a:solidFill>
              </a:rPr>
              <a:t>projetos</a:t>
            </a:r>
          </a:p>
        </p:txBody>
      </p:sp>
      <p:cxnSp>
        <p:nvCxnSpPr>
          <p:cNvPr id="22" name="Straight Connector 21">
            <a:extLst>
              <a:ext uri="{FF2B5EF4-FFF2-40B4-BE49-F238E27FC236}">
                <a16:creationId xmlns:a16="http://schemas.microsoft.com/office/drawing/2014/main" id="{59D68DC5-9D70-8557-3C9A-6347704B7FB7}"/>
              </a:ext>
            </a:extLst>
          </p:cNvPr>
          <p:cNvCxnSpPr/>
          <p:nvPr/>
        </p:nvCxnSpPr>
        <p:spPr>
          <a:xfrm>
            <a:off x="6479216" y="1269738"/>
            <a:ext cx="5281683" cy="136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indoor, person, person, sitting&#10;&#10;Description automatically generated">
            <a:extLst>
              <a:ext uri="{FF2B5EF4-FFF2-40B4-BE49-F238E27FC236}">
                <a16:creationId xmlns:a16="http://schemas.microsoft.com/office/drawing/2014/main" id="{01B91AC4-225D-46D2-A1E6-B6445285E3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80" cy="6858011"/>
          </a:xfrm>
          <a:prstGeom prst="rect">
            <a:avLst/>
          </a:prstGeom>
        </p:spPr>
      </p:pic>
      <p:sp>
        <p:nvSpPr>
          <p:cNvPr id="2" name="Rectangle 1">
            <a:extLst>
              <a:ext uri="{FF2B5EF4-FFF2-40B4-BE49-F238E27FC236}">
                <a16:creationId xmlns:a16="http://schemas.microsoft.com/office/drawing/2014/main" id="{CD7D470F-8A6A-B329-E1C8-5D061427BE01}"/>
              </a:ext>
            </a:extLst>
          </p:cNvPr>
          <p:cNvSpPr/>
          <p:nvPr/>
        </p:nvSpPr>
        <p:spPr>
          <a:xfrm>
            <a:off x="-398773" y="3986626"/>
            <a:ext cx="12989545" cy="2871374"/>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 Placeholder 11"/>
          <p:cNvSpPr>
            <a:spLocks noGrp="1"/>
          </p:cNvSpPr>
          <p:nvPr>
            <p:ph type="body" sz="quarter" idx="14"/>
          </p:nvPr>
        </p:nvSpPr>
        <p:spPr>
          <a:xfrm>
            <a:off x="173501" y="4259216"/>
            <a:ext cx="8724839" cy="1135062"/>
          </a:xfrm>
        </p:spPr>
        <p:txBody>
          <a:bodyPr/>
          <a:lstStyle/>
          <a:p>
            <a:r>
              <a:rPr lang="pt-BR" sz="4000" dirty="0"/>
              <a:t>Porque Investir em Responsabilidade social com o Rotary</a:t>
            </a:r>
          </a:p>
        </p:txBody>
      </p:sp>
    </p:spTree>
    <p:extLst>
      <p:ext uri="{BB962C8B-B14F-4D97-AF65-F5344CB8AC3E}">
        <p14:creationId xmlns:p14="http://schemas.microsoft.com/office/powerpoint/2010/main" val="370526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97359" y="-2802165"/>
            <a:ext cx="12386718" cy="13935056"/>
          </a:xfrm>
        </p:spPr>
      </p:pic>
      <p:sp>
        <p:nvSpPr>
          <p:cNvPr id="2" name="Rectangle 1">
            <a:extLst>
              <a:ext uri="{FF2B5EF4-FFF2-40B4-BE49-F238E27FC236}">
                <a16:creationId xmlns:a16="http://schemas.microsoft.com/office/drawing/2014/main" id="{10BBCE1B-966B-AC71-217F-0D375B590A92}"/>
              </a:ext>
            </a:extLst>
          </p:cNvPr>
          <p:cNvSpPr/>
          <p:nvPr/>
        </p:nvSpPr>
        <p:spPr>
          <a:xfrm>
            <a:off x="-97359" y="-291573"/>
            <a:ext cx="6304327" cy="7587723"/>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Text Placeholder 9"/>
          <p:cNvSpPr>
            <a:spLocks noGrp="1"/>
          </p:cNvSpPr>
          <p:nvPr>
            <p:ph type="body" sz="quarter" idx="14"/>
          </p:nvPr>
        </p:nvSpPr>
        <p:spPr>
          <a:xfrm>
            <a:off x="387512" y="223228"/>
            <a:ext cx="4798018" cy="876152"/>
          </a:xfrm>
        </p:spPr>
        <p:txBody>
          <a:bodyPr/>
          <a:lstStyle/>
          <a:p>
            <a:r>
              <a:rPr lang="pt-BR" dirty="0"/>
              <a:t>ABTRF</a:t>
            </a:r>
          </a:p>
        </p:txBody>
      </p:sp>
      <p:sp>
        <p:nvSpPr>
          <p:cNvPr id="64" name="Content Placeholder 2"/>
          <p:cNvSpPr>
            <a:spLocks noGrp="1"/>
          </p:cNvSpPr>
          <p:nvPr>
            <p:ph type="subTitle" idx="1"/>
          </p:nvPr>
        </p:nvSpPr>
        <p:spPr>
          <a:xfrm>
            <a:off x="387512" y="1457704"/>
            <a:ext cx="5119749" cy="1975764"/>
          </a:xfrm>
        </p:spPr>
        <p:txBody>
          <a:bodyPr>
            <a:noAutofit/>
          </a:bodyPr>
          <a:lstStyle/>
          <a:p>
            <a:pPr marL="342900" indent="-342900">
              <a:lnSpc>
                <a:spcPct val="100000"/>
              </a:lnSpc>
              <a:spcBef>
                <a:spcPts val="600"/>
              </a:spcBef>
              <a:buFont typeface="Arial" panose="020B0604020202020204" pitchFamily="34" charset="0"/>
              <a:buChar char="•"/>
            </a:pPr>
            <a:r>
              <a:rPr lang="pt-BR" sz="2100" dirty="0"/>
              <a:t>Estabelecida para receber doações de empresas à Fundação Rotária do Rotary no Brasil </a:t>
            </a:r>
          </a:p>
          <a:p>
            <a:pPr marL="342900" indent="-342900">
              <a:lnSpc>
                <a:spcPct val="100000"/>
              </a:lnSpc>
              <a:spcBef>
                <a:spcPts val="600"/>
              </a:spcBef>
              <a:buFont typeface="Arial" panose="020B0604020202020204" pitchFamily="34" charset="0"/>
              <a:buChar char="•"/>
            </a:pPr>
            <a:endParaRPr lang="pt-BR" sz="2100" dirty="0"/>
          </a:p>
          <a:p>
            <a:pPr marL="342900" indent="-342900">
              <a:lnSpc>
                <a:spcPct val="100000"/>
              </a:lnSpc>
              <a:spcBef>
                <a:spcPts val="600"/>
              </a:spcBef>
              <a:buFont typeface="Arial" panose="020B0604020202020204" pitchFamily="34" charset="0"/>
              <a:buChar char="•"/>
            </a:pPr>
            <a:r>
              <a:rPr lang="pt-BR" sz="2100" dirty="0"/>
              <a:t>Oferece certificado e selo de  Responsabilidade Social</a:t>
            </a:r>
          </a:p>
          <a:p>
            <a:pPr>
              <a:lnSpc>
                <a:spcPct val="100000"/>
              </a:lnSpc>
              <a:spcBef>
                <a:spcPts val="600"/>
              </a:spcBef>
            </a:pPr>
            <a:endParaRPr lang="pt-BR" sz="2100" dirty="0"/>
          </a:p>
          <a:p>
            <a:pPr marL="342900" indent="-342900">
              <a:lnSpc>
                <a:spcPct val="100000"/>
              </a:lnSpc>
              <a:spcBef>
                <a:spcPts val="600"/>
              </a:spcBef>
              <a:buFont typeface="Arial" panose="020B0604020202020204" pitchFamily="34" charset="0"/>
              <a:buChar char="•"/>
            </a:pPr>
            <a:r>
              <a:rPr lang="pt-BR" sz="2100" dirty="0"/>
              <a:t>Benefício fiscal para empresas de lucro real  </a:t>
            </a:r>
          </a:p>
          <a:p>
            <a:pPr marL="342900" indent="-342900">
              <a:lnSpc>
                <a:spcPct val="100000"/>
              </a:lnSpc>
              <a:buFont typeface="Arial" panose="020B0604020202020204" pitchFamily="34" charset="0"/>
              <a:buChar char="•"/>
            </a:pPr>
            <a:endParaRPr lang="pt-BR" sz="2000" dirty="0">
              <a:latin typeface="+mn-lt"/>
            </a:endParaRPr>
          </a:p>
          <a:p>
            <a:pPr marL="0" indent="0">
              <a:buNone/>
            </a:pPr>
            <a:endParaRPr lang="en-US" sz="2000" dirty="0">
              <a:latin typeface="+mn-lt"/>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512" y="5664781"/>
            <a:ext cx="2906975" cy="558557"/>
          </a:xfrm>
          <a:prstGeom prst="rect">
            <a:avLst/>
          </a:prstGeom>
        </p:spPr>
      </p:pic>
    </p:spTree>
    <p:extLst>
      <p:ext uri="{BB962C8B-B14F-4D97-AF65-F5344CB8AC3E}">
        <p14:creationId xmlns:p14="http://schemas.microsoft.com/office/powerpoint/2010/main" val="401838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xEl>
                                              <p:pRg st="0" end="0"/>
                                            </p:txEl>
                                          </p:spTgt>
                                        </p:tgtEl>
                                        <p:attrNameLst>
                                          <p:attrName>style.visibility</p:attrName>
                                        </p:attrNameLst>
                                      </p:cBhvr>
                                      <p:to>
                                        <p:strVal val="visible"/>
                                      </p:to>
                                    </p:set>
                                    <p:animEffect transition="in" filter="fade">
                                      <p:cBhvr>
                                        <p:cTn id="13" dur="500"/>
                                        <p:tgtEl>
                                          <p:spTgt spid="6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xEl>
                                              <p:pRg st="2" end="2"/>
                                            </p:txEl>
                                          </p:spTgt>
                                        </p:tgtEl>
                                        <p:attrNameLst>
                                          <p:attrName>style.visibility</p:attrName>
                                        </p:attrNameLst>
                                      </p:cBhvr>
                                      <p:to>
                                        <p:strVal val="visible"/>
                                      </p:to>
                                    </p:set>
                                    <p:animEffect transition="in" filter="fade">
                                      <p:cBhvr>
                                        <p:cTn id="16" dur="500"/>
                                        <p:tgtEl>
                                          <p:spTgt spid="6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
                                            <p:txEl>
                                              <p:pRg st="4" end="4"/>
                                            </p:txEl>
                                          </p:spTgt>
                                        </p:tgtEl>
                                        <p:attrNameLst>
                                          <p:attrName>style.visibility</p:attrName>
                                        </p:attrNameLst>
                                      </p:cBhvr>
                                      <p:to>
                                        <p:strVal val="visible"/>
                                      </p:to>
                                    </p:set>
                                    <p:animEffect transition="in" filter="fade">
                                      <p:cBhvr>
                                        <p:cTn id="19" dur="500"/>
                                        <p:tgtEl>
                                          <p:spTgt spid="6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build="p" animBg="1"/>
      <p:bldP spid="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B91AC4-225D-46D2-A1E6-B6445285E3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482" y="-1444146"/>
            <a:ext cx="12599418" cy="8511004"/>
          </a:xfrm>
          <a:prstGeom prst="rect">
            <a:avLst/>
          </a:prstGeom>
        </p:spPr>
      </p:pic>
      <p:sp>
        <p:nvSpPr>
          <p:cNvPr id="2" name="Rectangle 1">
            <a:extLst>
              <a:ext uri="{FF2B5EF4-FFF2-40B4-BE49-F238E27FC236}">
                <a16:creationId xmlns:a16="http://schemas.microsoft.com/office/drawing/2014/main" id="{CD7D470F-8A6A-B329-E1C8-5D061427BE01}"/>
              </a:ext>
            </a:extLst>
          </p:cNvPr>
          <p:cNvSpPr/>
          <p:nvPr/>
        </p:nvSpPr>
        <p:spPr>
          <a:xfrm>
            <a:off x="-398773" y="2380917"/>
            <a:ext cx="12989545" cy="4914617"/>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endParaRPr lang="pt-BR" sz="1800" dirty="0"/>
          </a:p>
        </p:txBody>
      </p:sp>
      <p:sp>
        <p:nvSpPr>
          <p:cNvPr id="12" name="Text Placeholder 11"/>
          <p:cNvSpPr>
            <a:spLocks noGrp="1"/>
          </p:cNvSpPr>
          <p:nvPr>
            <p:ph type="body" sz="quarter" idx="14"/>
          </p:nvPr>
        </p:nvSpPr>
        <p:spPr>
          <a:xfrm>
            <a:off x="-45482" y="2122960"/>
            <a:ext cx="12237482" cy="1135062"/>
          </a:xfrm>
        </p:spPr>
        <p:txBody>
          <a:bodyPr/>
          <a:lstStyle/>
          <a:p>
            <a:pPr algn="ctr"/>
            <a:r>
              <a:rPr lang="pt-BR" sz="3600" dirty="0"/>
              <a:t>ASSOCIE SUA MARCA A UMA ORGANIZAÇÃO INTERNACIONAL</a:t>
            </a:r>
          </a:p>
        </p:txBody>
      </p:sp>
      <p:pic>
        <p:nvPicPr>
          <p:cNvPr id="4" name="Graphic 3" descr="Badge Tick1 outline">
            <a:extLst>
              <a:ext uri="{FF2B5EF4-FFF2-40B4-BE49-F238E27FC236}">
                <a16:creationId xmlns:a16="http://schemas.microsoft.com/office/drawing/2014/main" id="{235E0C2E-A9AE-A6BC-6FB8-C447C11FB38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9216" y="3438661"/>
            <a:ext cx="749920" cy="749920"/>
          </a:xfrm>
          <a:prstGeom prst="rect">
            <a:avLst/>
          </a:prstGeom>
        </p:spPr>
      </p:pic>
      <p:sp>
        <p:nvSpPr>
          <p:cNvPr id="5" name="Content Placeholder 2">
            <a:extLst>
              <a:ext uri="{FF2B5EF4-FFF2-40B4-BE49-F238E27FC236}">
                <a16:creationId xmlns:a16="http://schemas.microsoft.com/office/drawing/2014/main" id="{C7C08C94-7708-45E0-99CD-554D0FBB36FA}"/>
              </a:ext>
            </a:extLst>
          </p:cNvPr>
          <p:cNvSpPr txBox="1">
            <a:spLocks/>
          </p:cNvSpPr>
          <p:nvPr/>
        </p:nvSpPr>
        <p:spPr>
          <a:xfrm>
            <a:off x="981263" y="3597937"/>
            <a:ext cx="3934459" cy="7499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700" dirty="0"/>
              <a:t>Credibilidade e visibilidade</a:t>
            </a:r>
          </a:p>
        </p:txBody>
      </p:sp>
      <p:pic>
        <p:nvPicPr>
          <p:cNvPr id="7" name="Graphic 6" descr="Cycle with people outline">
            <a:extLst>
              <a:ext uri="{FF2B5EF4-FFF2-40B4-BE49-F238E27FC236}">
                <a16:creationId xmlns:a16="http://schemas.microsoft.com/office/drawing/2014/main" id="{3736E2E3-7A9C-FB8C-578E-2D6F63B7FE3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0470" y="4330507"/>
            <a:ext cx="849108" cy="849108"/>
          </a:xfrm>
          <a:prstGeom prst="rect">
            <a:avLst/>
          </a:prstGeom>
        </p:spPr>
      </p:pic>
      <p:sp>
        <p:nvSpPr>
          <p:cNvPr id="8" name="Content Placeholder 2">
            <a:extLst>
              <a:ext uri="{FF2B5EF4-FFF2-40B4-BE49-F238E27FC236}">
                <a16:creationId xmlns:a16="http://schemas.microsoft.com/office/drawing/2014/main" id="{28463A32-787F-A603-316B-A351D2F53FDD}"/>
              </a:ext>
            </a:extLst>
          </p:cNvPr>
          <p:cNvSpPr txBox="1">
            <a:spLocks/>
          </p:cNvSpPr>
          <p:nvPr/>
        </p:nvSpPr>
        <p:spPr>
          <a:xfrm>
            <a:off x="981263" y="4347857"/>
            <a:ext cx="11124063" cy="9113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pt-BR" sz="2700" dirty="0"/>
              <a:t>Aplicação dos recursos em projetos que efetivamente beneficiam as comunidades</a:t>
            </a:r>
          </a:p>
        </p:txBody>
      </p:sp>
      <p:sp>
        <p:nvSpPr>
          <p:cNvPr id="9" name="Content Placeholder 2">
            <a:extLst>
              <a:ext uri="{FF2B5EF4-FFF2-40B4-BE49-F238E27FC236}">
                <a16:creationId xmlns:a16="http://schemas.microsoft.com/office/drawing/2014/main" id="{4D494A49-3A4D-29B9-C7A5-DFB7F9FEBD3B}"/>
              </a:ext>
            </a:extLst>
          </p:cNvPr>
          <p:cNvSpPr txBox="1">
            <a:spLocks/>
          </p:cNvSpPr>
          <p:nvPr/>
        </p:nvSpPr>
        <p:spPr>
          <a:xfrm>
            <a:off x="981263" y="5440872"/>
            <a:ext cx="11124063" cy="6591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700" dirty="0"/>
              <a:t>Investimentos em projetos sustentáveis realizados no Brasil</a:t>
            </a:r>
          </a:p>
        </p:txBody>
      </p:sp>
      <p:pic>
        <p:nvPicPr>
          <p:cNvPr id="14" name="Graphic 13" descr="Agriculture outline">
            <a:extLst>
              <a:ext uri="{FF2B5EF4-FFF2-40B4-BE49-F238E27FC236}">
                <a16:creationId xmlns:a16="http://schemas.microsoft.com/office/drawing/2014/main" id="{3237DACF-9D49-3F05-A529-6DA0986D8D9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9216" y="5259253"/>
            <a:ext cx="705373" cy="705373"/>
          </a:xfrm>
          <a:prstGeom prst="rect">
            <a:avLst/>
          </a:prstGeom>
        </p:spPr>
      </p:pic>
    </p:spTree>
    <p:extLst>
      <p:ext uri="{BB962C8B-B14F-4D97-AF65-F5344CB8AC3E}">
        <p14:creationId xmlns:p14="http://schemas.microsoft.com/office/powerpoint/2010/main" val="27858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build="p" animBg="1"/>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5" name="Rectangle 4">
            <a:extLst>
              <a:ext uri="{FF2B5EF4-FFF2-40B4-BE49-F238E27FC236}">
                <a16:creationId xmlns:a16="http://schemas.microsoft.com/office/drawing/2014/main" id="{87F21BB5-B012-30E6-5B07-99DC38D2E0A6}"/>
              </a:ext>
            </a:extLst>
          </p:cNvPr>
          <p:cNvSpPr/>
          <p:nvPr/>
        </p:nvSpPr>
        <p:spPr>
          <a:xfrm>
            <a:off x="-565556" y="-423805"/>
            <a:ext cx="12989545" cy="7705610"/>
          </a:xfrm>
          <a:prstGeom prst="rect">
            <a:avLst/>
          </a:prstGeom>
          <a:solidFill>
            <a:srgbClr val="00206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ontent Placeholder 2"/>
          <p:cNvSpPr>
            <a:spLocks noGrp="1"/>
          </p:cNvSpPr>
          <p:nvPr>
            <p:ph type="subTitle" idx="1"/>
          </p:nvPr>
        </p:nvSpPr>
        <p:spPr>
          <a:xfrm>
            <a:off x="300671" y="2935451"/>
            <a:ext cx="7778804" cy="1975764"/>
          </a:xfrm>
        </p:spPr>
        <p:txBody>
          <a:bodyPr>
            <a:noAutofit/>
          </a:bodyPr>
          <a:lstStyle/>
          <a:p>
            <a:pPr>
              <a:lnSpc>
                <a:spcPct val="100000"/>
              </a:lnSpc>
            </a:pPr>
            <a:r>
              <a:rPr lang="pt-BR" sz="2400" b="1" dirty="0"/>
              <a:t>Nossa Fundação tem:</a:t>
            </a:r>
          </a:p>
          <a:p>
            <a:pPr marL="228600" indent="-228600">
              <a:lnSpc>
                <a:spcPct val="100000"/>
              </a:lnSpc>
              <a:spcBef>
                <a:spcPts val="2400"/>
              </a:spcBef>
              <a:buFont typeface="Arial" panose="020B0604020202020204" pitchFamily="34" charset="0"/>
              <a:buChar char="•"/>
            </a:pPr>
            <a:r>
              <a:rPr lang="pt-BR" sz="2400" dirty="0"/>
              <a:t>Classificação máxima da agência Charity Navigator por sua gestão financeira e transparência</a:t>
            </a:r>
          </a:p>
          <a:p>
            <a:pPr marL="228600" indent="-228600">
              <a:lnSpc>
                <a:spcPct val="100000"/>
              </a:lnSpc>
              <a:buFont typeface="Arial" panose="020B0604020202020204" pitchFamily="34" charset="0"/>
              <a:buChar char="•"/>
            </a:pPr>
            <a:endParaRPr lang="pt-BR" sz="1400" dirty="0"/>
          </a:p>
          <a:p>
            <a:pPr marL="228600" indent="-228600">
              <a:lnSpc>
                <a:spcPct val="100000"/>
              </a:lnSpc>
              <a:spcBef>
                <a:spcPts val="0"/>
              </a:spcBef>
              <a:buFont typeface="Arial" panose="020B0604020202020204" pitchFamily="34" charset="0"/>
              <a:buChar char="•"/>
            </a:pPr>
            <a:r>
              <a:rPr lang="pt-BR" sz="2400" dirty="0"/>
              <a:t>Comitê de investimento profissional </a:t>
            </a:r>
          </a:p>
          <a:p>
            <a:pPr>
              <a:lnSpc>
                <a:spcPct val="100000"/>
              </a:lnSpc>
              <a:spcBef>
                <a:spcPts val="0"/>
              </a:spcBef>
            </a:pPr>
            <a:r>
              <a:rPr lang="pt-BR" sz="2400" dirty="0"/>
              <a:t>   para maximização dos recursos</a:t>
            </a:r>
          </a:p>
          <a:p>
            <a:pPr marL="228600" indent="-228600">
              <a:lnSpc>
                <a:spcPct val="100000"/>
              </a:lnSpc>
              <a:buFont typeface="Arial" panose="020B0604020202020204" pitchFamily="34" charset="0"/>
              <a:buChar char="•"/>
            </a:pPr>
            <a:endParaRPr lang="pt-BR" sz="1400" dirty="0"/>
          </a:p>
          <a:p>
            <a:pPr marL="228600" indent="-228600">
              <a:lnSpc>
                <a:spcPct val="100000"/>
              </a:lnSpc>
              <a:buFont typeface="Arial" panose="020B0604020202020204" pitchFamily="34" charset="0"/>
              <a:buChar char="•"/>
            </a:pPr>
            <a:r>
              <a:rPr lang="pt-BR" sz="2400" dirty="0"/>
              <a:t>Relatórios financeiros públicos</a:t>
            </a:r>
          </a:p>
          <a:p>
            <a:pPr marL="228600" indent="-228600">
              <a:lnSpc>
                <a:spcPct val="100000"/>
              </a:lnSpc>
            </a:pPr>
            <a:endParaRPr lang="en-US" sz="2400" dirty="0">
              <a:latin typeface="+mn-lt"/>
            </a:endParaRPr>
          </a:p>
        </p:txBody>
      </p:sp>
      <p:grpSp>
        <p:nvGrpSpPr>
          <p:cNvPr id="2" name="Group 1">
            <a:extLst>
              <a:ext uri="{FF2B5EF4-FFF2-40B4-BE49-F238E27FC236}">
                <a16:creationId xmlns:a16="http://schemas.microsoft.com/office/drawing/2014/main" id="{E3C08CA4-A20B-F784-11B3-28BA7A4413DA}"/>
              </a:ext>
            </a:extLst>
          </p:cNvPr>
          <p:cNvGrpSpPr/>
          <p:nvPr/>
        </p:nvGrpSpPr>
        <p:grpSpPr>
          <a:xfrm>
            <a:off x="2829930" y="131556"/>
            <a:ext cx="4251158" cy="3139065"/>
            <a:chOff x="2829930" y="588757"/>
            <a:chExt cx="4251158" cy="3139065"/>
          </a:xfrm>
        </p:grpSpPr>
        <p:sp>
          <p:nvSpPr>
            <p:cNvPr id="14" name="Oval 13">
              <a:extLst>
                <a:ext uri="{FF2B5EF4-FFF2-40B4-BE49-F238E27FC236}">
                  <a16:creationId xmlns:a16="http://schemas.microsoft.com/office/drawing/2014/main" id="{FD439950-EA10-405E-8513-079C0176184C}"/>
                </a:ext>
              </a:extLst>
            </p:cNvPr>
            <p:cNvSpPr/>
            <p:nvPr/>
          </p:nvSpPr>
          <p:spPr>
            <a:xfrm>
              <a:off x="3251714" y="588757"/>
              <a:ext cx="3222630" cy="3139065"/>
            </a:xfrm>
            <a:prstGeom prst="ellipse">
              <a:avLst/>
            </a:prstGeom>
            <a:solidFill>
              <a:srgbClr val="01B4E7">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5" name="TextBox 14">
              <a:extLst>
                <a:ext uri="{FF2B5EF4-FFF2-40B4-BE49-F238E27FC236}">
                  <a16:creationId xmlns:a16="http://schemas.microsoft.com/office/drawing/2014/main" id="{2C9319B2-295D-46B3-9669-88E271BFCD32}"/>
                </a:ext>
              </a:extLst>
            </p:cNvPr>
            <p:cNvSpPr txBox="1"/>
            <p:nvPr/>
          </p:nvSpPr>
          <p:spPr>
            <a:xfrm>
              <a:off x="2829930" y="1445867"/>
              <a:ext cx="4251158" cy="1446550"/>
            </a:xfrm>
            <a:prstGeom prst="rect">
              <a:avLst/>
            </a:prstGeom>
            <a:noFill/>
          </p:spPr>
          <p:txBody>
            <a:bodyPr wrap="square" rtlCol="0">
              <a:spAutoFit/>
            </a:bodyPr>
            <a:lstStyle/>
            <a:p>
              <a:pPr algn="ctr"/>
              <a:r>
                <a:rPr lang="en-US" sz="8800" b="1" dirty="0">
                  <a:solidFill>
                    <a:srgbClr val="FFFFFF"/>
                  </a:solidFill>
                  <a:latin typeface="Arial Black" panose="020B0A04020102020204" pitchFamily="34" charset="0"/>
                  <a:ea typeface="Arial Black" charset="0"/>
                  <a:cs typeface="Arial Black" charset="0"/>
                </a:rPr>
                <a:t>92%</a:t>
              </a:r>
            </a:p>
          </p:txBody>
        </p:sp>
      </p:grpSp>
      <p:sp>
        <p:nvSpPr>
          <p:cNvPr id="11" name="Rectangle 10"/>
          <p:cNvSpPr/>
          <p:nvPr/>
        </p:nvSpPr>
        <p:spPr>
          <a:xfrm>
            <a:off x="6474344" y="1361719"/>
            <a:ext cx="5752885" cy="830997"/>
          </a:xfrm>
          <a:prstGeom prst="rect">
            <a:avLst/>
          </a:prstGeom>
        </p:spPr>
        <p:txBody>
          <a:bodyPr wrap="square">
            <a:spAutoFit/>
          </a:bodyPr>
          <a:lstStyle/>
          <a:p>
            <a:pPr>
              <a:lnSpc>
                <a:spcPct val="100000"/>
              </a:lnSpc>
            </a:pPr>
            <a:r>
              <a:rPr lang="pt-BR" sz="2400" b="1" dirty="0">
                <a:solidFill>
                  <a:srgbClr val="01B6E7"/>
                </a:solidFill>
              </a:rPr>
              <a:t>DOS RECURSOS SÃO USADOS PARA FINANCIAR E OPERAR PROJETOS</a:t>
            </a:r>
          </a:p>
        </p:txBody>
      </p:sp>
      <p:cxnSp>
        <p:nvCxnSpPr>
          <p:cNvPr id="67" name="Straight Connector 66"/>
          <p:cNvCxnSpPr/>
          <p:nvPr/>
        </p:nvCxnSpPr>
        <p:spPr>
          <a:xfrm>
            <a:off x="6474344" y="2354363"/>
            <a:ext cx="28250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9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4">
                                            <p:txEl>
                                              <p:pRg st="0" end="0"/>
                                            </p:txEl>
                                          </p:spTgt>
                                        </p:tgtEl>
                                        <p:attrNameLst>
                                          <p:attrName>style.visibility</p:attrName>
                                        </p:attrNameLst>
                                      </p:cBhvr>
                                      <p:to>
                                        <p:strVal val="visible"/>
                                      </p:to>
                                    </p:set>
                                    <p:animEffect transition="in" filter="fade">
                                      <p:cBhvr>
                                        <p:cTn id="21" dur="500"/>
                                        <p:tgtEl>
                                          <p:spTgt spid="64">
                                            <p:txEl>
                                              <p:pRg st="0" end="0"/>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4">
                                            <p:txEl>
                                              <p:pRg st="1" end="1"/>
                                            </p:txEl>
                                          </p:spTgt>
                                        </p:tgtEl>
                                        <p:attrNameLst>
                                          <p:attrName>style.visibility</p:attrName>
                                        </p:attrNameLst>
                                      </p:cBhvr>
                                      <p:to>
                                        <p:strVal val="visible"/>
                                      </p:to>
                                    </p:set>
                                    <p:animEffect transition="in" filter="fade">
                                      <p:cBhvr>
                                        <p:cTn id="25" dur="500"/>
                                        <p:tgtEl>
                                          <p:spTgt spid="64">
                                            <p:txEl>
                                              <p:pRg st="1" end="1"/>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64">
                                            <p:txEl>
                                              <p:pRg st="3" end="3"/>
                                            </p:txEl>
                                          </p:spTgt>
                                        </p:tgtEl>
                                        <p:attrNameLst>
                                          <p:attrName>style.visibility</p:attrName>
                                        </p:attrNameLst>
                                      </p:cBhvr>
                                      <p:to>
                                        <p:strVal val="visible"/>
                                      </p:to>
                                    </p:set>
                                    <p:animEffect transition="in" filter="fade">
                                      <p:cBhvr>
                                        <p:cTn id="29" dur="500"/>
                                        <p:tgtEl>
                                          <p:spTgt spid="64">
                                            <p:txEl>
                                              <p:pRg st="3" end="3"/>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64">
                                            <p:txEl>
                                              <p:pRg st="4" end="4"/>
                                            </p:txEl>
                                          </p:spTgt>
                                        </p:tgtEl>
                                        <p:attrNameLst>
                                          <p:attrName>style.visibility</p:attrName>
                                        </p:attrNameLst>
                                      </p:cBhvr>
                                      <p:to>
                                        <p:strVal val="visible"/>
                                      </p:to>
                                    </p:set>
                                    <p:animEffect transition="in" filter="fade">
                                      <p:cBhvr>
                                        <p:cTn id="33" dur="500"/>
                                        <p:tgtEl>
                                          <p:spTgt spid="64">
                                            <p:txEl>
                                              <p:pRg st="4" end="4"/>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64">
                                            <p:txEl>
                                              <p:pRg st="6" end="6"/>
                                            </p:txEl>
                                          </p:spTgt>
                                        </p:tgtEl>
                                        <p:attrNameLst>
                                          <p:attrName>style.visibility</p:attrName>
                                        </p:attrNameLst>
                                      </p:cBhvr>
                                      <p:to>
                                        <p:strVal val="visible"/>
                                      </p:to>
                                    </p:set>
                                    <p:animEffect transition="in" filter="fade">
                                      <p:cBhvr>
                                        <p:cTn id="37" dur="500"/>
                                        <p:tgtEl>
                                          <p:spTgt spid="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2578</Words>
  <Application>Microsoft Office PowerPoint</Application>
  <PresentationFormat>Widescreen</PresentationFormat>
  <Paragraphs>266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Calibri Light</vt:lpstr>
      <vt:lpstr>Corbel</vt:lpstr>
      <vt:lpstr>Sentinel Book</vt:lpstr>
      <vt:lpstr>Office Theme</vt:lpstr>
      <vt:lpstr>PowerPoint Presentation</vt:lpstr>
      <vt:lpstr>PowerPoint Presentation</vt:lpstr>
      <vt:lpstr>PowerPoint Presentation</vt:lpstr>
      <vt:lpstr>PowerPoint Presentation</vt:lpstr>
      <vt:lpstr>PROJETOS NO BRASIL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 próximos slides devem ser alterados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QUE PODEMOS FAZER JUNTOS?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Thainara Santos Silva</dc:creator>
  <cp:lastModifiedBy>Vijay Radhakrishnan</cp:lastModifiedBy>
  <cp:revision>34</cp:revision>
  <dcterms:created xsi:type="dcterms:W3CDTF">2024-01-24T18:56:49Z</dcterms:created>
  <dcterms:modified xsi:type="dcterms:W3CDTF">2024-06-07T16:37:53Z</dcterms:modified>
</cp:coreProperties>
</file>