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23" r:id="rId5"/>
    <p:sldId id="309" r:id="rId6"/>
    <p:sldId id="310" r:id="rId7"/>
    <p:sldId id="311" r:id="rId8"/>
    <p:sldId id="312" r:id="rId9"/>
    <p:sldId id="325" r:id="rId10"/>
    <p:sldId id="315" r:id="rId11"/>
    <p:sldId id="317" r:id="rId12"/>
    <p:sldId id="318" r:id="rId13"/>
    <p:sldId id="319" r:id="rId14"/>
    <p:sldId id="32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8889"/>
    <a:srgbClr val="17458F"/>
    <a:srgbClr val="3909D1"/>
    <a:srgbClr val="F7A81B"/>
    <a:srgbClr val="01B4E7"/>
    <a:srgbClr val="48595D"/>
    <a:srgbClr val="0E2956"/>
    <a:srgbClr val="01B6E7"/>
    <a:srgbClr val="009999"/>
    <a:srgbClr val="872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8" autoAdjust="0"/>
    <p:restoredTop sz="69213" autoAdjust="0"/>
  </p:normalViewPr>
  <p:slideViewPr>
    <p:cSldViewPr snapToGrid="0" showGuides="1">
      <p:cViewPr varScale="1">
        <p:scale>
          <a:sx n="57" d="100"/>
          <a:sy n="57" d="100"/>
        </p:scale>
        <p:origin x="1757" y="3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BRSMSFSXWPD01\Shared\FUNDA&#199;&#195;O%20ROT&#193;RIA\Associa&#231;&#227;o%20-%20ABTRF\Site\Site%202021\Site%20ABTRF\Grants%20de%20jul19_jun25%20para%20si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5566905096778"/>
          <c:y val="2.3958026613450895E-2"/>
          <c:w val="0.38808539635854522"/>
          <c:h val="0.7600410789243901"/>
        </c:manualLayout>
      </c:layout>
      <c:doughnutChart>
        <c:varyColors val="1"/>
        <c:ser>
          <c:idx val="0"/>
          <c:order val="0"/>
          <c:tx>
            <c:strRef>
              <c:f>geral!$B$1</c:f>
              <c:strCache>
                <c:ptCount val="1"/>
                <c:pt idx="0">
                  <c:v>Valor</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08-4D47-A129-FBFD6D03E6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08-4D47-A129-FBFD6D03E6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08-4D47-A129-FBFD6D03E6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08-4D47-A129-FBFD6D03E6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208-4D47-A129-FBFD6D03E6C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208-4D47-A129-FBFD6D03E6C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208-4D47-A129-FBFD6D03E6C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208-4D47-A129-FBFD6D03E6C8}"/>
              </c:ext>
            </c:extLst>
          </c:dPt>
          <c:cat>
            <c:strRef>
              <c:f>geral!$A$2:$A$9</c:f>
              <c:strCache>
                <c:ptCount val="8"/>
                <c:pt idx="0">
                  <c:v>Água limpa e saneamento</c:v>
                </c:pt>
                <c:pt idx="1">
                  <c:v>Projetos regionais de pequeno porte</c:v>
                </c:pt>
                <c:pt idx="2">
                  <c:v>Apoio à educação</c:v>
                </c:pt>
                <c:pt idx="3">
                  <c:v>Assistência em desastres, como COVID ou enchentes</c:v>
                </c:pt>
                <c:pt idx="4">
                  <c:v>Combate a doenças</c:v>
                </c:pt>
                <c:pt idx="5">
                  <c:v>Desenvolvimento econômico</c:v>
                </c:pt>
                <c:pt idx="6">
                  <c:v>Saúde de mães e filhos</c:v>
                </c:pt>
                <c:pt idx="7">
                  <c:v>Meio Ambiente</c:v>
                </c:pt>
              </c:strCache>
            </c:strRef>
          </c:cat>
          <c:val>
            <c:numRef>
              <c:f>geral!$B$2:$B$9</c:f>
              <c:numCache>
                <c:formatCode>_("$"* #,##0.00_);_("$"* \(#,##0.00\);_("$"* "-"??_);_(@_)</c:formatCode>
                <c:ptCount val="8"/>
                <c:pt idx="0">
                  <c:v>8657888</c:v>
                </c:pt>
                <c:pt idx="1">
                  <c:v>3401044</c:v>
                </c:pt>
                <c:pt idx="2">
                  <c:v>327110</c:v>
                </c:pt>
                <c:pt idx="3">
                  <c:v>2687732.86</c:v>
                </c:pt>
                <c:pt idx="4">
                  <c:v>4830907</c:v>
                </c:pt>
                <c:pt idx="5">
                  <c:v>625159</c:v>
                </c:pt>
                <c:pt idx="6">
                  <c:v>871418</c:v>
                </c:pt>
                <c:pt idx="7">
                  <c:v>74453.020491803269</c:v>
                </c:pt>
              </c:numCache>
            </c:numRef>
          </c:val>
          <c:extLst>
            <c:ext xmlns:c16="http://schemas.microsoft.com/office/drawing/2014/chart" uri="{C3380CC4-5D6E-409C-BE32-E72D297353CC}">
              <c16:uniqueId val="{00000010-5208-4D47-A129-FBFD6D03E6C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384092578750531"/>
          <c:y val="0.76803810936175643"/>
          <c:w val="0.71951340426832211"/>
          <c:h val="0.23196189063824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07-Apr-2026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vsms.saude.gov.br/bvs/pacsaude/diretrizes.php" TargetMode="External"/><Relationship Id="rId7" Type="http://schemas.openxmlformats.org/officeDocument/2006/relationships/hyperlink" Target="https://agenciadenoticias.ibge.gov.br/agencia-noticias/2012-agencia-de-noticias/noticias/25882-extrema-pobreza-atinge-13-5-milhoes-de-pessoas-e-chega-ao-maior-nivel-em-7-ano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agenciabrasil.ebc.com.br/educacao/noticia/2020-07/taxa-cai-levemente-mas-brasil-ainda-tem-11-milhoes-de-analfabetos" TargetMode="External"/><Relationship Id="rId5" Type="http://schemas.openxmlformats.org/officeDocument/2006/relationships/hyperlink" Target="https://noticias.uol.com.br/colunas/jamil-chade/2020/07/13/onu-inseguranca-alimentar-aumenta-no-brasil-e-atinge-43-milhoes-de-pessoas.htm" TargetMode="External"/><Relationship Id="rId4" Type="http://schemas.openxmlformats.org/officeDocument/2006/relationships/hyperlink" Target="http://www.tratabrasil.org.br/saneamento/principais-estatisticas/no-brasil/agu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dirty="0"/>
              <a:t>SUGESTÃO</a:t>
            </a:r>
            <a:r>
              <a:rPr lang="pt-BR" sz="1200" b="1" baseline="0" dirty="0"/>
              <a:t> DE FALA</a:t>
            </a:r>
          </a:p>
          <a:p>
            <a:r>
              <a:rPr lang="pt-BR" sz="1200" dirty="0"/>
              <a:t>Agradeço</a:t>
            </a:r>
            <a:r>
              <a:rPr lang="pt-BR" sz="1200" baseline="0" dirty="0"/>
              <a:t> muito o convite e a oportunidade de apresentar o Rotary e sua Fundação, a Fundação Rotária, aqui nesta ocasião</a:t>
            </a:r>
            <a:r>
              <a:rPr lang="pt-BR" dirty="0"/>
              <a:t>. </a:t>
            </a:r>
            <a:r>
              <a:rPr lang="pt-BR"/>
              <a:t>Sabemos que, hoje, investir em responsabilidade corporativa aumenta o impacto que sua empresa causa na sociedade e queremos apresentar a nossa Fundação como um canal eficiente e com credibilidade para que você possa fazer esses investimentos, com a certeza de que eles resultarão em projetos sustentáveis e duradouros.</a:t>
            </a:r>
            <a:endParaRPr lang="pt-BR">
              <a:cs typeface="Calibri"/>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364527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marR="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Aqui no Brasil, </a:t>
            </a:r>
            <a:r>
              <a:rPr lang="pt-BR" sz="1200" b="0" kern="1200" dirty="0">
                <a:solidFill>
                  <a:schemeClr val="tx1"/>
                </a:solidFill>
                <a:effectLst/>
                <a:latin typeface="+mn-lt"/>
                <a:ea typeface="+mn-ea"/>
                <a:cs typeface="+mn-cs"/>
              </a:rPr>
              <a:t>as pessoas jurídicas que desejam ser parceiras do Rotary em seus projetos sociais</a:t>
            </a:r>
            <a:r>
              <a:rPr lang="pt-BR" sz="1200" b="0" kern="1200" baseline="0" dirty="0">
                <a:solidFill>
                  <a:schemeClr val="tx1"/>
                </a:solidFill>
                <a:effectLst/>
                <a:latin typeface="+mn-lt"/>
                <a:ea typeface="+mn-ea"/>
                <a:cs typeface="+mn-cs"/>
              </a:rPr>
              <a:t> contam com a </a:t>
            </a:r>
            <a:r>
              <a:rPr lang="pt-BR" sz="1200" b="0" kern="1200" dirty="0">
                <a:solidFill>
                  <a:schemeClr val="tx1"/>
                </a:solidFill>
                <a:effectLst/>
                <a:latin typeface="+mn-lt"/>
                <a:ea typeface="+mn-ea"/>
                <a:cs typeface="+mn-cs"/>
              </a:rPr>
              <a:t>ABTRF-Associação Brasileira da The Rotary Foundation, a porta de entrada da Fundação Rotária no Brasil para </a:t>
            </a:r>
            <a:r>
              <a:rPr lang="pt-BR" sz="1200" b="0" kern="1200" baseline="0" dirty="0">
                <a:solidFill>
                  <a:schemeClr val="tx1"/>
                </a:solidFill>
                <a:effectLst/>
                <a:latin typeface="+mn-lt"/>
                <a:ea typeface="+mn-ea"/>
                <a:cs typeface="+mn-cs"/>
              </a:rPr>
              <a:t>parcerias com empresas.</a:t>
            </a:r>
            <a:endParaRPr lang="pt-BR" sz="1200" b="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pt-BR" sz="1200" b="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pt-BR" sz="1200" b="0" kern="1200" dirty="0">
                <a:solidFill>
                  <a:schemeClr val="tx1"/>
                </a:solidFill>
                <a:effectLst/>
                <a:latin typeface="+mn-lt"/>
                <a:ea typeface="+mn-ea"/>
                <a:cs typeface="+mn-cs"/>
              </a:rPr>
              <a:t> A ABTRF é uma entidade civil sem fins lucrativos</a:t>
            </a:r>
            <a:r>
              <a:rPr lang="pt-BR" sz="1200" b="0" kern="1200" baseline="0" dirty="0">
                <a:solidFill>
                  <a:schemeClr val="tx1"/>
                </a:solidFill>
                <a:effectLst/>
                <a:latin typeface="+mn-lt"/>
                <a:ea typeface="+mn-ea"/>
                <a:cs typeface="+mn-cs"/>
              </a:rPr>
              <a:t> que conta</a:t>
            </a:r>
            <a:r>
              <a:rPr lang="pt-BR" sz="1200" b="0" kern="1200" dirty="0">
                <a:solidFill>
                  <a:schemeClr val="tx1"/>
                </a:solidFill>
                <a:effectLst/>
                <a:latin typeface="+mn-lt"/>
                <a:ea typeface="+mn-ea"/>
                <a:cs typeface="+mn-cs"/>
              </a:rPr>
              <a:t> com cerca de duas mil empresas parceiras.</a:t>
            </a:r>
            <a:r>
              <a:rPr lang="pt-BR" sz="1200" b="0" kern="1200" baseline="0" dirty="0">
                <a:solidFill>
                  <a:schemeClr val="tx1"/>
                </a:solidFill>
                <a:effectLst/>
                <a:latin typeface="+mn-lt"/>
                <a:ea typeface="+mn-ea"/>
                <a:cs typeface="+mn-cs"/>
              </a:rPr>
              <a:t> Com ela,</a:t>
            </a:r>
            <a:r>
              <a:rPr lang="pt-BR" sz="1200" b="0" kern="1200" dirty="0">
                <a:solidFill>
                  <a:schemeClr val="tx1"/>
                </a:solidFill>
                <a:effectLst/>
                <a:latin typeface="+mn-lt"/>
                <a:ea typeface="+mn-ea"/>
                <a:cs typeface="+mn-cs"/>
              </a:rPr>
              <a:t> asseguramos que seus investimentos em responsabilidade social sejam aplicados em projetos que causem impacto duradouro em suas comunidades</a:t>
            </a:r>
            <a:r>
              <a:rPr lang="pt-BR" sz="1200" b="0" kern="1200" baseline="0" dirty="0">
                <a:solidFill>
                  <a:schemeClr val="tx1"/>
                </a:solidFill>
                <a:effectLst/>
                <a:latin typeface="+mn-lt"/>
                <a:ea typeface="+mn-ea"/>
                <a:cs typeface="+mn-cs"/>
              </a:rPr>
              <a:t> uma vez que t</a:t>
            </a:r>
            <a:r>
              <a:rPr lang="pt-BR" sz="1200" b="0" kern="1200" dirty="0">
                <a:solidFill>
                  <a:schemeClr val="tx1"/>
                </a:solidFill>
                <a:effectLst/>
                <a:latin typeface="+mn-lt"/>
                <a:ea typeface="+mn-ea"/>
                <a:cs typeface="+mn-cs"/>
              </a:rPr>
              <a:t>odas as contribuições feitas pelas empresas à ABTRF são investidas em projetos realizados pelo Rotary no Brasil. </a:t>
            </a:r>
          </a:p>
          <a:p>
            <a:pPr fontAlgn="base"/>
            <a:endParaRPr lang="pt-BR" sz="1200" b="0" kern="1200" dirty="0">
              <a:solidFill>
                <a:schemeClr val="tx1"/>
              </a:solidFill>
              <a:effectLst/>
              <a:latin typeface="+mn-lt"/>
              <a:ea typeface="+mn-ea"/>
              <a:cs typeface="+mn-cs"/>
            </a:endParaRPr>
          </a:p>
          <a:p>
            <a:pPr fontAlgn="base"/>
            <a:r>
              <a:rPr lang="pt-BR" sz="1200" b="0" kern="1200" dirty="0">
                <a:solidFill>
                  <a:schemeClr val="tx1"/>
                </a:solidFill>
                <a:effectLst/>
                <a:latin typeface="+mn-lt"/>
                <a:ea typeface="+mn-ea"/>
                <a:cs typeface="+mn-cs"/>
              </a:rPr>
              <a:t>Para que nossos</a:t>
            </a:r>
            <a:r>
              <a:rPr lang="pt-BR" sz="1200" b="0" kern="1200" baseline="0" dirty="0">
                <a:solidFill>
                  <a:schemeClr val="tx1"/>
                </a:solidFill>
                <a:effectLst/>
                <a:latin typeface="+mn-lt"/>
                <a:ea typeface="+mn-ea"/>
                <a:cs typeface="+mn-cs"/>
              </a:rPr>
              <a:t> parceiros</a:t>
            </a:r>
            <a:r>
              <a:rPr lang="pt-BR" sz="1200" b="0" kern="1200" dirty="0">
                <a:solidFill>
                  <a:schemeClr val="tx1"/>
                </a:solidFill>
                <a:effectLst/>
                <a:latin typeface="+mn-lt"/>
                <a:ea typeface="+mn-ea"/>
                <a:cs typeface="+mn-cs"/>
              </a:rPr>
              <a:t> possam divulgar sua colaboração com a ABTRF para clientes e fornecedores, oferecemos reconhecimentos às pessoas jurídicas parceiras, como certificados</a:t>
            </a:r>
            <a:r>
              <a:rPr lang="pt-BR" sz="1200" b="0" kern="1200" baseline="0" dirty="0">
                <a:solidFill>
                  <a:schemeClr val="tx1"/>
                </a:solidFill>
                <a:effectLst/>
                <a:latin typeface="+mn-lt"/>
                <a:ea typeface="+mn-ea"/>
                <a:cs typeface="+mn-cs"/>
              </a:rPr>
              <a:t> e selos digitais</a:t>
            </a:r>
            <a:r>
              <a:rPr lang="pt-BR" sz="1200" b="0" kern="1200" dirty="0">
                <a:solidFill>
                  <a:schemeClr val="tx1"/>
                </a:solidFill>
                <a:effectLst/>
                <a:latin typeface="+mn-lt"/>
                <a:ea typeface="+mn-ea"/>
                <a:cs typeface="+mn-cs"/>
              </a:rPr>
              <a:t>.</a:t>
            </a:r>
          </a:p>
          <a:p>
            <a:pPr fontAlgn="base"/>
            <a:endParaRPr lang="pt-BR" sz="1200" b="0" kern="1200" dirty="0">
              <a:solidFill>
                <a:schemeClr val="tx1"/>
              </a:solidFill>
              <a:effectLst/>
              <a:latin typeface="+mn-lt"/>
              <a:ea typeface="+mn-ea"/>
              <a:cs typeface="+mn-cs"/>
            </a:endParaRPr>
          </a:p>
          <a:p>
            <a:pPr fontAlgn="base"/>
            <a:r>
              <a:rPr lang="pt-BR" sz="1200" b="0" kern="1200" dirty="0">
                <a:solidFill>
                  <a:schemeClr val="tx1"/>
                </a:solidFill>
                <a:effectLst/>
                <a:latin typeface="+mn-lt"/>
                <a:ea typeface="+mn-ea"/>
                <a:cs typeface="+mn-cs"/>
              </a:rPr>
              <a:t>Além disso, como Organização da Sociedade Civil, a ABTRF possibilita a incidência de benefícios fiscais aos doadores optantes pelo sistema de tributação de lucro real.  </a:t>
            </a:r>
            <a:r>
              <a:rPr lang="pt-BR" sz="1200" b="0" i="0" kern="1200" dirty="0">
                <a:solidFill>
                  <a:schemeClr val="tx1"/>
                </a:solidFill>
                <a:effectLst/>
                <a:latin typeface="+mn-lt"/>
                <a:ea typeface="+mn-ea"/>
                <a:cs typeface="+mn-cs"/>
              </a:rPr>
              <a:t> Tais empresas optantes pelo sistema de lucro real podem lançar o valor de</a:t>
            </a:r>
            <a:r>
              <a:rPr lang="pt-BR" sz="1200" b="0" i="0" kern="1200" baseline="0" dirty="0">
                <a:solidFill>
                  <a:schemeClr val="tx1"/>
                </a:solidFill>
                <a:effectLst/>
                <a:latin typeface="+mn-lt"/>
                <a:ea typeface="+mn-ea"/>
                <a:cs typeface="+mn-cs"/>
              </a:rPr>
              <a:t> suas </a:t>
            </a:r>
            <a:r>
              <a:rPr lang="pt-BR" sz="1200" b="0" i="0" kern="1200" dirty="0">
                <a:solidFill>
                  <a:schemeClr val="tx1"/>
                </a:solidFill>
                <a:effectLst/>
                <a:latin typeface="+mn-lt"/>
                <a:ea typeface="+mn-ea"/>
                <a:cs typeface="+mn-cs"/>
              </a:rPr>
              <a:t>doações à ABTRF, até o limite de 2% de seu lucro operacional, como despesa operacional, obtendo assim redução na base de cálculo do imposto de renda a pagar. Assim, se a empresa fizer uma doação à Associação Brasileira da The Rotary Foundation no valor de R$ 30.000,00 e tiver um lucro operacional no período de R$ 500.000,00, o valor máximo da doação que poderá ser contabilizado como despesa operacional é de R$ 10.000,00, que representa 2% de R$ 500.000,00. </a:t>
            </a:r>
            <a:endParaRPr lang="pt-BR" sz="1200" b="0" kern="1200" dirty="0">
              <a:solidFill>
                <a:schemeClr val="tx1"/>
              </a:solidFill>
              <a:effectLst/>
              <a:latin typeface="+mn-lt"/>
              <a:ea typeface="+mn-ea"/>
              <a:cs typeface="+mn-cs"/>
            </a:endParaRPr>
          </a:p>
          <a:p>
            <a:pPr fontAlgn="base"/>
            <a:r>
              <a:rPr lang="pt-BR" sz="1200" b="0" kern="1200" dirty="0">
                <a:solidFill>
                  <a:schemeClr val="tx1"/>
                </a:solidFill>
                <a:effectLst/>
                <a:latin typeface="+mn-lt"/>
                <a:ea typeface="+mn-ea"/>
                <a:cs typeface="+mn-cs"/>
              </a:rPr>
              <a:t> </a:t>
            </a:r>
          </a:p>
          <a:p>
            <a:pPr fontAlgn="base"/>
            <a:r>
              <a:rPr lang="pt-BR" sz="1200" b="0" kern="1200" dirty="0">
                <a:solidFill>
                  <a:schemeClr val="tx1"/>
                </a:solidFill>
                <a:effectLst/>
                <a:latin typeface="+mn-lt"/>
                <a:ea typeface="+mn-ea"/>
                <a:cs typeface="+mn-cs"/>
              </a:rPr>
              <a:t>Independentemente do sistema de tributação que adotem, toda pessoa jurídica</a:t>
            </a:r>
            <a:r>
              <a:rPr lang="pt-BR" sz="1200" b="0" kern="1200" baseline="0" dirty="0">
                <a:solidFill>
                  <a:schemeClr val="tx1"/>
                </a:solidFill>
                <a:effectLst/>
                <a:latin typeface="+mn-lt"/>
                <a:ea typeface="+mn-ea"/>
                <a:cs typeface="+mn-cs"/>
              </a:rPr>
              <a:t> que desejar</a:t>
            </a:r>
            <a:r>
              <a:rPr lang="pt-BR" sz="1200" b="0" kern="1200" dirty="0">
                <a:solidFill>
                  <a:schemeClr val="tx1"/>
                </a:solidFill>
                <a:effectLst/>
                <a:latin typeface="+mn-lt"/>
                <a:ea typeface="+mn-ea"/>
                <a:cs typeface="+mn-cs"/>
              </a:rPr>
              <a:t> pode efetuar doações à Associação Brasileira da The Rotary Foundation. As empresas que se interessem em ser parceiras da ABTRF podem fazê-lo por meio de nossos programas de doação pré-estabelecidos ou por doações espontâneas. Ficamos </a:t>
            </a:r>
            <a:r>
              <a:rPr lang="pt-BR" dirty="0"/>
              <a:t>à</a:t>
            </a:r>
            <a:r>
              <a:rPr lang="pt-BR" sz="1200" b="0" kern="1200" dirty="0">
                <a:solidFill>
                  <a:schemeClr val="tx1"/>
                </a:solidFill>
                <a:effectLst/>
                <a:latin typeface="+mn-lt"/>
                <a:ea typeface="+mn-ea"/>
                <a:cs typeface="+mn-cs"/>
              </a:rPr>
              <a:t> disposição para conversar</a:t>
            </a:r>
            <a:r>
              <a:rPr lang="pt-BR" sz="1200" b="0" kern="1200" baseline="0" dirty="0">
                <a:solidFill>
                  <a:schemeClr val="tx1"/>
                </a:solidFill>
                <a:effectLst/>
                <a:latin typeface="+mn-lt"/>
                <a:ea typeface="+mn-ea"/>
                <a:cs typeface="+mn-cs"/>
              </a:rPr>
              <a:t> para entender como podemos melhor alinhar nossas atuações.</a:t>
            </a:r>
            <a:endParaRPr lang="pt-BR" sz="1200" b="0" kern="1200" dirty="0">
              <a:solidFill>
                <a:schemeClr val="tx1"/>
              </a:solidFill>
              <a:effectLst/>
              <a:latin typeface="+mn-lt"/>
              <a:cs typeface="Calibri"/>
            </a:endParaRPr>
          </a:p>
          <a:p>
            <a:pPr fontAlgn="base"/>
            <a:r>
              <a:rPr lang="pt-BR" sz="1200" b="0" kern="1200" dirty="0">
                <a:solidFill>
                  <a:schemeClr val="tx1"/>
                </a:solidFill>
                <a:effectLst/>
                <a:latin typeface="+mn-lt"/>
                <a:ea typeface="+mn-ea"/>
                <a:cs typeface="+mn-cs"/>
              </a:rPr>
              <a:t> </a:t>
            </a: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 Rotary International/Robert Gill</a:t>
            </a:r>
            <a:endParaRPr lang="en-US" b="0"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07-Apr-2026</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10</a:t>
            </a:fld>
            <a:endParaRPr lang="en-US" dirty="0"/>
          </a:p>
        </p:txBody>
      </p:sp>
    </p:spTree>
    <p:extLst>
      <p:ext uri="{BB962C8B-B14F-4D97-AF65-F5344CB8AC3E}">
        <p14:creationId xmlns:p14="http://schemas.microsoft.com/office/powerpoint/2010/main" val="358866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r>
              <a:rPr lang="en-US" dirty="0" err="1"/>
              <a:t>Agradecemos</a:t>
            </a:r>
            <a:r>
              <a:rPr lang="en-US" dirty="0"/>
              <a:t> </a:t>
            </a:r>
            <a:r>
              <a:rPr lang="en-US" dirty="0" err="1"/>
              <a:t>muito</a:t>
            </a:r>
            <a:r>
              <a:rPr lang="en-US" baseline="0" dirty="0"/>
              <a:t> </a:t>
            </a:r>
            <a:r>
              <a:rPr lang="en-US" baseline="0" dirty="0" err="1"/>
              <a:t>por</a:t>
            </a:r>
            <a:r>
              <a:rPr lang="en-US" baseline="0" dirty="0"/>
              <a:t> </a:t>
            </a:r>
            <a:r>
              <a:rPr lang="en-US" baseline="0" dirty="0" err="1"/>
              <a:t>seu</a:t>
            </a:r>
            <a:r>
              <a:rPr lang="en-US" baseline="0" dirty="0"/>
              <a:t> tempo e </a:t>
            </a:r>
            <a:r>
              <a:rPr lang="en-US" baseline="0" dirty="0" err="1"/>
              <a:t>atenção</a:t>
            </a:r>
            <a:r>
              <a:rPr lang="en-US" baseline="0" dirty="0"/>
              <a:t>. </a:t>
            </a:r>
            <a:r>
              <a:rPr lang="en-US" baseline="0" dirty="0" err="1"/>
              <a:t>Ficamos</a:t>
            </a:r>
            <a:r>
              <a:rPr lang="en-US" baseline="0" dirty="0"/>
              <a:t> a </a:t>
            </a:r>
            <a:r>
              <a:rPr lang="en-US" baseline="0" dirty="0" err="1"/>
              <a:t>disposição</a:t>
            </a:r>
            <a:r>
              <a:rPr lang="en-US" baseline="0" dirty="0"/>
              <a:t> para </a:t>
            </a:r>
            <a:r>
              <a:rPr lang="en-US" baseline="0" dirty="0" err="1"/>
              <a:t>mais</a:t>
            </a:r>
            <a:r>
              <a:rPr lang="en-US" baseline="0" dirty="0"/>
              <a:t> </a:t>
            </a:r>
            <a:r>
              <a:rPr lang="en-US" baseline="0" dirty="0" err="1"/>
              <a:t>informações</a:t>
            </a:r>
            <a:r>
              <a:rPr lang="en-US" baseline="0" dirty="0"/>
              <a:t> e </a:t>
            </a:r>
            <a:r>
              <a:rPr lang="en-US" baseline="0" dirty="0" err="1"/>
              <a:t>esperamos</a:t>
            </a:r>
            <a:r>
              <a:rPr lang="en-US" baseline="0" dirty="0"/>
              <a:t> </a:t>
            </a:r>
            <a:r>
              <a:rPr lang="en-US" baseline="0" dirty="0" err="1"/>
              <a:t>fazer</a:t>
            </a:r>
            <a:r>
              <a:rPr lang="en-US" baseline="0" dirty="0"/>
              <a:t> o </a:t>
            </a:r>
            <a:r>
              <a:rPr lang="en-US" baseline="0" dirty="0" err="1"/>
              <a:t>bem</a:t>
            </a:r>
            <a:r>
              <a:rPr lang="en-US" baseline="0" dirty="0"/>
              <a:t> </a:t>
            </a:r>
            <a:r>
              <a:rPr lang="en-US" baseline="0" dirty="0" err="1"/>
              <a:t>juntos</a:t>
            </a:r>
            <a:r>
              <a:rPr lang="en-US" baseline="0" dirty="0"/>
              <a:t> </a:t>
            </a:r>
            <a:r>
              <a:rPr lang="en-US" baseline="0" dirty="0" err="1"/>
              <a:t>aqui</a:t>
            </a:r>
            <a:r>
              <a:rPr lang="en-US" baseline="0" dirty="0"/>
              <a:t> no </a:t>
            </a:r>
            <a:r>
              <a:rPr lang="en-US" baseline="0" dirty="0" err="1"/>
              <a:t>nosso</a:t>
            </a:r>
            <a:r>
              <a:rPr lang="en-US" baseline="0" dirty="0"/>
              <a:t> </a:t>
            </a:r>
            <a:r>
              <a:rPr lang="en-US" baseline="0"/>
              <a:t>país.</a:t>
            </a:r>
            <a:endParaRPr lang="en-US" dirty="0"/>
          </a:p>
        </p:txBody>
      </p:sp>
      <p:sp>
        <p:nvSpPr>
          <p:cNvPr id="4" name="Slide Number Placeholder 3"/>
          <p:cNvSpPr>
            <a:spLocks noGrp="1"/>
          </p:cNvSpPr>
          <p:nvPr>
            <p:ph type="sldNum" sz="quarter" idx="5"/>
          </p:nvPr>
        </p:nvSpPr>
        <p:spPr/>
        <p:txBody>
          <a:bodyPr/>
          <a:lstStyle/>
          <a:p>
            <a:fld id="{6DC8233D-5C6C-4094-B1B9-656A33964A57}" type="slidenum">
              <a:rPr lang="en-US" smtClean="0"/>
              <a:t>11</a:t>
            </a:fld>
            <a:endParaRPr lang="en-US" dirty="0"/>
          </a:p>
        </p:txBody>
      </p:sp>
    </p:spTree>
    <p:extLst>
      <p:ext uri="{BB962C8B-B14F-4D97-AF65-F5344CB8AC3E}">
        <p14:creationId xmlns:p14="http://schemas.microsoft.com/office/powerpoint/2010/main" val="367256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a:defRPr/>
            </a:pPr>
            <a:r>
              <a:rPr lang="pt-BR" sz="1200" dirty="0">
                <a:cs typeface="Calibri"/>
              </a:rPr>
              <a:t>O Rotary é mais do que um clube de serviços da nossa cidade. Somos uma organização internacional composta por pessoas comprometidas a ajudar comunidades em todo o </a:t>
            </a:r>
            <a:r>
              <a:rPr lang="pt-BR" dirty="0">
                <a:cs typeface="Calibri"/>
              </a:rPr>
              <a:t>mundo.</a:t>
            </a:r>
            <a:endParaRPr lang="pt-BR" sz="1800" b="1"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Por acreditar em encontrar soluções para muitos problemas mundiais, nossos associados</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trabalham em 7 áreas de</a:t>
            </a:r>
            <a:r>
              <a:rPr lang="pt-BR" sz="1200" b="0" i="0" kern="1200" baseline="0" dirty="0">
                <a:solidFill>
                  <a:schemeClr val="tx1"/>
                </a:solidFill>
                <a:effectLst/>
                <a:latin typeface="+mn-lt"/>
                <a:ea typeface="+mn-ea"/>
                <a:cs typeface="+mn-cs"/>
              </a:rPr>
              <a:t> enfoque</a:t>
            </a:r>
            <a:r>
              <a:rPr lang="pt-BR"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Promover a paz</a:t>
            </a:r>
            <a:r>
              <a:rPr lang="pt-BR" dirty="0"/>
              <a:t> (exemplo: projetos contra violência doméstica e contra violência nas escolas)</a:t>
            </a:r>
            <a:endParaRPr lang="pt-BR" sz="1200" b="0" i="0" kern="1200" dirty="0">
              <a:solidFill>
                <a:schemeClr val="tx1"/>
              </a:solidFill>
              <a:effectLst/>
              <a:latin typeface="+mn-lt"/>
              <a:cs typeface="Calibri"/>
            </a:endParaRP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Combater doenças</a:t>
            </a:r>
            <a:r>
              <a:rPr lang="pt-BR" dirty="0"/>
              <a:t> (exemplos: doação de equipamentos hospitalares, doação de EPIs para proteção contra a Covid-19, distribuição de máscaras e álcool em gel, educação e prevenção, conscientização sobre a importância das vacinas, etc)</a:t>
            </a:r>
            <a:endParaRPr lang="pt-BR" sz="1200" b="0" i="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Fornecer água limpa e saneamento</a:t>
            </a:r>
            <a:r>
              <a:rPr lang="pt-BR" dirty="0"/>
              <a:t> (exemplos: instalação de fossas sépticas em áreas rurais, instalação de caixas d'água, instalação de lavatórios públicos pras mãos, educação sobre uso da água, etc)</a:t>
            </a:r>
            <a:endParaRPr lang="pt-BR" sz="1200" b="0" i="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Cuidar da saúde de mães e filhos</a:t>
            </a:r>
            <a:r>
              <a:rPr lang="pt-BR" dirty="0"/>
              <a:t> (exemplos: apoio a pesquisa médicas sobre as consequências do Zika virus nas crianças, treinamento para médicos no tratamento do Pé torto congênito, banco de leite, equipamentos pra UTI neonatal, cuidados de pré-natal) </a:t>
            </a:r>
            <a:endParaRPr lang="pt-BR" sz="1200" b="0" i="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Apoiar a educação</a:t>
            </a:r>
            <a:r>
              <a:rPr lang="pt-BR" dirty="0"/>
              <a:t> (alfabetização de adultos, capacitação de educadores)</a:t>
            </a:r>
            <a:endParaRPr lang="pt-BR" sz="1200" b="0" i="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Favorecer o desenvolvimento econômico </a:t>
            </a:r>
            <a:r>
              <a:rPr lang="pt-BR" dirty="0"/>
              <a:t>(apoio a cooperativas de reciclagem, desenvolvimento de agricultura de subsistência, fornecimento de microcrédito para populações vulneráveis)</a:t>
            </a:r>
            <a:endParaRPr lang="pt-BR" sz="1200" b="0" i="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Proteger o meio ambiente</a:t>
            </a:r>
            <a:r>
              <a:rPr lang="pt-BR" dirty="0"/>
              <a:t> (proteção e restauração de recursos terrestres e marinhos, conservação de recursos naturais, apoio à agroecologia, defesa do consumo sustentável e justiça ambiental, soluções para reduzir consequências do efeito estufa)</a:t>
            </a:r>
            <a:endParaRPr lang="pt-BR" sz="1200" b="0" i="0" kern="1200" dirty="0">
              <a:solidFill>
                <a:schemeClr val="tx1"/>
              </a:solidFill>
              <a:effectLst/>
              <a:latin typeface="+mn-lt"/>
              <a:cs typeface="Calibri" panose="020F0502020204030204"/>
            </a:endParaRPr>
          </a:p>
          <a:p>
            <a:endParaRPr lang="pt-BR" sz="1200" b="0" i="0" kern="1200" dirty="0">
              <a:solidFill>
                <a:schemeClr val="tx1"/>
              </a:solidFill>
              <a:effectLst/>
              <a:latin typeface="+mn-lt"/>
              <a:ea typeface="+mn-ea"/>
              <a:cs typeface="+mn-cs"/>
            </a:endParaRPr>
          </a:p>
          <a:p>
            <a:endParaRPr lang="pt-BR" sz="1800" b="0" i="0" kern="1200" dirty="0">
              <a:solidFill>
                <a:schemeClr val="tx1"/>
              </a:solidFill>
              <a:effectLst/>
              <a:latin typeface="+mn-lt"/>
              <a:ea typeface="+mn-ea"/>
              <a:cs typeface="+mn-cs"/>
            </a:endParaRPr>
          </a:p>
          <a:p>
            <a:r>
              <a:rPr lang="pt-BR" sz="1800" b="0" i="0" kern="1200" dirty="0">
                <a:solidFill>
                  <a:schemeClr val="tx1"/>
                </a:solidFill>
                <a:effectLst/>
                <a:latin typeface="+mn-lt"/>
                <a:ea typeface="+mn-ea"/>
                <a:cs typeface="+mn-cs"/>
              </a:rPr>
              <a:t>© Rotary International </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07-Apr-2026</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a:t>
            </a:fld>
            <a:endParaRPr lang="en-US" dirty="0"/>
          </a:p>
        </p:txBody>
      </p:sp>
    </p:spTree>
    <p:extLst>
      <p:ext uri="{BB962C8B-B14F-4D97-AF65-F5344CB8AC3E}">
        <p14:creationId xmlns:p14="http://schemas.microsoft.com/office/powerpoint/2010/main" val="5912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pt-BR" sz="1200" b="1" dirty="0"/>
              <a:t>SUGESTÃO</a:t>
            </a:r>
            <a:r>
              <a:rPr lang="pt-BR" sz="1200" b="1" baseline="0" dirty="0"/>
              <a:t> DE FALA</a:t>
            </a:r>
          </a:p>
          <a:p>
            <a:pPr marL="0" marR="0" indent="0" algn="l" defTabSz="931774" rtl="0" eaLnBrk="0" fontAlgn="base" latinLnBrk="0" hangingPunct="0">
              <a:lnSpc>
                <a:spcPct val="100000"/>
              </a:lnSpc>
              <a:spcBef>
                <a:spcPct val="30000"/>
              </a:spcBef>
              <a:spcAft>
                <a:spcPct val="0"/>
              </a:spcAft>
              <a:buClrTx/>
              <a:buSzTx/>
              <a:buFontTx/>
              <a:buNone/>
              <a:tabLst/>
              <a:defRPr/>
            </a:pPr>
            <a:r>
              <a:rPr lang="pt-BR" dirty="0">
                <a:solidFill>
                  <a:srgbClr val="005DAA"/>
                </a:solidFill>
                <a:latin typeface="Georgia"/>
                <a:cs typeface="Georgia"/>
              </a:rPr>
              <a:t>Apenas para termos uma dimensão da</a:t>
            </a:r>
            <a:r>
              <a:rPr lang="pt-BR" baseline="0" dirty="0">
                <a:solidFill>
                  <a:srgbClr val="005DAA"/>
                </a:solidFill>
                <a:latin typeface="Georgia"/>
                <a:cs typeface="Georgia"/>
              </a:rPr>
              <a:t> nossa organização</a:t>
            </a:r>
            <a:r>
              <a:rPr lang="pt-BR" dirty="0">
                <a:solidFill>
                  <a:srgbClr val="005DAA"/>
                </a:solidFill>
                <a:latin typeface="Georgia"/>
                <a:cs typeface="Georgia"/>
              </a:rPr>
              <a:t>,</a:t>
            </a:r>
            <a:r>
              <a:rPr lang="pt-BR" baseline="0" dirty="0">
                <a:solidFill>
                  <a:srgbClr val="005DAA"/>
                </a:solidFill>
                <a:latin typeface="Georgia"/>
                <a:cs typeface="Georgia"/>
              </a:rPr>
              <a:t> trazemos aqui alguns números*</a:t>
            </a:r>
          </a:p>
          <a:p>
            <a:pPr marL="0" marR="0" indent="0" algn="l" defTabSz="931774" rtl="0" eaLnBrk="0" fontAlgn="base" latinLnBrk="0" hangingPunct="0">
              <a:lnSpc>
                <a:spcPct val="100000"/>
              </a:lnSpc>
              <a:spcBef>
                <a:spcPct val="30000"/>
              </a:spcBef>
              <a:spcAft>
                <a:spcPct val="0"/>
              </a:spcAft>
              <a:buClrTx/>
              <a:buSzTx/>
              <a:buFontTx/>
              <a:buNone/>
              <a:tabLst/>
              <a:defRPr/>
            </a:pPr>
            <a:endParaRPr lang="pt-BR" baseline="0" dirty="0">
              <a:solidFill>
                <a:srgbClr val="005DAA"/>
              </a:solidFill>
              <a:latin typeface="Georgia"/>
              <a:cs typeface="Georgia"/>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pt-BR" dirty="0">
                <a:solidFill>
                  <a:srgbClr val="005DAA"/>
                </a:solidFill>
                <a:latin typeface="Georgia"/>
                <a:cs typeface="Georgia"/>
              </a:rPr>
              <a:t>Hoje, o Rotary conecta mais de 1,2 milhão de pessoas em cerca de 37.000 clubes – como</a:t>
            </a:r>
            <a:r>
              <a:rPr lang="pt-BR" baseline="0" dirty="0">
                <a:solidFill>
                  <a:srgbClr val="005DAA"/>
                </a:solidFill>
                <a:latin typeface="Georgia"/>
                <a:cs typeface="Georgia"/>
              </a:rPr>
              <a:t> chamamos os grupos de cada região ou bairro – </a:t>
            </a:r>
            <a:r>
              <a:rPr lang="pt-BR" dirty="0">
                <a:solidFill>
                  <a:srgbClr val="005DAA"/>
                </a:solidFill>
                <a:latin typeface="Georgia"/>
                <a:cs typeface="Georgia"/>
              </a:rPr>
              <a:t>para fazer a diferença globalmente. No Brasil, contamos com mais de 52 mil associados</a:t>
            </a:r>
            <a:r>
              <a:rPr lang="pt-BR" baseline="0" dirty="0">
                <a:solidFill>
                  <a:srgbClr val="005DAA"/>
                </a:solidFill>
                <a:latin typeface="Georgia"/>
                <a:cs typeface="Georgia"/>
              </a:rPr>
              <a:t> em torno de 2.400 clubes distribuídos de norte a sul do país.</a:t>
            </a:r>
          </a:p>
          <a:p>
            <a:pPr marL="0" marR="0" indent="0" algn="l" defTabSz="931774" rtl="0" eaLnBrk="0" fontAlgn="base" latinLnBrk="0" hangingPunct="0">
              <a:lnSpc>
                <a:spcPct val="100000"/>
              </a:lnSpc>
              <a:spcBef>
                <a:spcPct val="30000"/>
              </a:spcBef>
              <a:spcAft>
                <a:spcPct val="0"/>
              </a:spcAft>
              <a:buClrTx/>
              <a:buSzTx/>
              <a:buFontTx/>
              <a:buNone/>
              <a:tabLst/>
              <a:defRPr/>
            </a:pPr>
            <a:endParaRPr lang="pt-BR" dirty="0">
              <a:solidFill>
                <a:srgbClr val="005DAA"/>
              </a:solidFill>
              <a:latin typeface="Georgia"/>
              <a:cs typeface="Georgia"/>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pt-BR" dirty="0">
              <a:solidFill>
                <a:srgbClr val="005DAA"/>
              </a:solidFill>
              <a:latin typeface="Georgia"/>
              <a:cs typeface="Georgia"/>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pt-BR" dirty="0">
              <a:solidFill>
                <a:srgbClr val="005DAA"/>
              </a:solidFill>
              <a:latin typeface="Georgia"/>
              <a:cs typeface="Georgia"/>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pt-BR" dirty="0">
              <a:solidFill>
                <a:srgbClr val="005DAA"/>
              </a:solidFill>
              <a:latin typeface="Georgia"/>
              <a:cs typeface="Georgia"/>
            </a:endParaRPr>
          </a:p>
          <a:p>
            <a:pPr defTabSz="931774" eaLnBrk="0" fontAlgn="base" hangingPunct="0">
              <a:spcBef>
                <a:spcPct val="30000"/>
              </a:spcBef>
              <a:spcAft>
                <a:spcPct val="0"/>
              </a:spcAft>
              <a:defRPr/>
            </a:pPr>
            <a:r>
              <a:rPr lang="en-US" dirty="0"/>
              <a:t>* </a:t>
            </a:r>
            <a:r>
              <a:rPr lang="en-US" dirty="0" err="1"/>
              <a:t>Esses</a:t>
            </a:r>
            <a:r>
              <a:rPr lang="en-US" baseline="0" dirty="0"/>
              <a:t> </a:t>
            </a:r>
            <a:r>
              <a:rPr lang="en-US" baseline="0" dirty="0" err="1"/>
              <a:t>números</a:t>
            </a:r>
            <a:r>
              <a:rPr lang="en-US" baseline="0" dirty="0"/>
              <a:t> </a:t>
            </a:r>
            <a:r>
              <a:rPr lang="en-US" baseline="0" dirty="0" err="1"/>
              <a:t>podem</a:t>
            </a:r>
            <a:r>
              <a:rPr lang="en-US" baseline="0" dirty="0"/>
              <a:t> </a:t>
            </a:r>
            <a:r>
              <a:rPr lang="en-US" baseline="0" dirty="0" err="1"/>
              <a:t>ser</a:t>
            </a:r>
            <a:r>
              <a:rPr lang="en-US" baseline="0" dirty="0"/>
              <a:t> </a:t>
            </a:r>
            <a:r>
              <a:rPr lang="en-US" baseline="0" dirty="0" err="1"/>
              <a:t>atualizados</a:t>
            </a:r>
            <a:r>
              <a:rPr lang="en-US" baseline="0" dirty="0"/>
              <a:t> na data da </a:t>
            </a:r>
            <a:r>
              <a:rPr lang="en-US" baseline="0" dirty="0" err="1"/>
              <a:t>apresentação</a:t>
            </a:r>
            <a:r>
              <a:rPr lang="en-US" baseline="0" dirty="0"/>
              <a:t> com base em https://rotary.org.br/informacoes/quantos-somos </a:t>
            </a:r>
            <a:endParaRPr lang="en-US" dirty="0"/>
          </a:p>
          <a:p>
            <a:pPr defTabSz="931774" eaLnBrk="0" fontAlgn="base" hangingPunct="0">
              <a:spcBef>
                <a:spcPct val="30000"/>
              </a:spcBef>
              <a:spcAft>
                <a:spcPct val="0"/>
              </a:spcAft>
              <a:defRPr/>
            </a:pP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07-Apr-2026</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a:t>
            </a:fld>
            <a:endParaRPr lang="en-US" dirty="0"/>
          </a:p>
        </p:txBody>
      </p:sp>
    </p:spTree>
    <p:extLst>
      <p:ext uri="{BB962C8B-B14F-4D97-AF65-F5344CB8AC3E}">
        <p14:creationId xmlns:p14="http://schemas.microsoft.com/office/powerpoint/2010/main" val="79095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Juntos, vemos um mundo onde as pessoas se unem e entram em ação para causar mudanças duradouras em si mesmas, nas suas comunidades e no mundo todo.</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a:solidFill>
                <a:schemeClr val="tx1"/>
              </a:solidFill>
              <a:effectLst/>
              <a:latin typeface="+mn-lt"/>
              <a:ea typeface="+mn-ea"/>
              <a:cs typeface="+mn-cs"/>
            </a:endParaRPr>
          </a:p>
          <a:p>
            <a:r>
              <a:rPr lang="pt-BR" dirty="0">
                <a:cs typeface="Calibri" panose="020F0502020204030204"/>
              </a:rPr>
              <a:t>O Rotary conta com associados de diferentes áreas profissionais, como médicos, engenheiros, advogados, professores, entre outros. Isso faz com que tenhamos uma rede completa de profissionais que disponibilizam todo seu conhecimento e tempo, sem custo, pra realização dos nossos projetos. Isso significa</a:t>
            </a:r>
            <a:r>
              <a:rPr lang="pt-BR" baseline="0" dirty="0">
                <a:cs typeface="Calibri" panose="020F0502020204030204"/>
              </a:rPr>
              <a:t> que podemos otimizar os investimentos feitos</a:t>
            </a:r>
            <a:r>
              <a:rPr lang="pt-BR" dirty="0">
                <a:cs typeface="Calibri" panose="020F0502020204030204"/>
              </a:rPr>
              <a:t>, uma vez que nós contamos com uma rede de profissionais que nos auxilia com seu conhecimento voluntariamente.</a:t>
            </a:r>
          </a:p>
          <a:p>
            <a:endParaRPr lang="pt-BR" dirty="0">
              <a:cs typeface="Calibri" panose="020F0502020204030204"/>
            </a:endParaRP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07-Apr-2026</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4</a:t>
            </a:fld>
            <a:endParaRPr lang="en-US" dirty="0"/>
          </a:p>
        </p:txBody>
      </p:sp>
    </p:spTree>
    <p:extLst>
      <p:ext uri="{BB962C8B-B14F-4D97-AF65-F5344CB8AC3E}">
        <p14:creationId xmlns:p14="http://schemas.microsoft.com/office/powerpoint/2010/main" val="113930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Através</a:t>
            </a:r>
            <a:r>
              <a:rPr lang="pt-BR" sz="1200" kern="1200" baseline="0" dirty="0">
                <a:solidFill>
                  <a:schemeClr val="tx1"/>
                </a:solidFill>
                <a:effectLst/>
                <a:latin typeface="+mn-lt"/>
                <a:ea typeface="+mn-ea"/>
                <a:cs typeface="+mn-cs"/>
              </a:rPr>
              <a:t> dos </a:t>
            </a:r>
            <a:r>
              <a:rPr lang="pt-BR" sz="1200" kern="1200" dirty="0">
                <a:solidFill>
                  <a:schemeClr val="tx1"/>
                </a:solidFill>
                <a:effectLst/>
                <a:latin typeface="+mn-lt"/>
                <a:ea typeface="+mn-ea"/>
                <a:cs typeface="+mn-cs"/>
              </a:rPr>
              <a:t>projetos dos</a:t>
            </a:r>
            <a:r>
              <a:rPr lang="pt-BR" sz="1200" kern="1200" baseline="0" dirty="0">
                <a:solidFill>
                  <a:schemeClr val="tx1"/>
                </a:solidFill>
                <a:effectLst/>
                <a:latin typeface="+mn-lt"/>
                <a:ea typeface="+mn-ea"/>
                <a:cs typeface="+mn-cs"/>
              </a:rPr>
              <a:t> nossos associados</a:t>
            </a:r>
            <a:r>
              <a:rPr lang="pt-BR" sz="1200" kern="1200" dirty="0">
                <a:solidFill>
                  <a:schemeClr val="tx1"/>
                </a:solidFill>
                <a:effectLst/>
                <a:latin typeface="+mn-lt"/>
                <a:ea typeface="+mn-ea"/>
                <a:cs typeface="+mn-cs"/>
              </a:rPr>
              <a:t>, o Rotary ajuda a implementar a Agenda 2030 para o Desenvolvimento Sustentável, adotada por 193 Estados Membros da ONU, buscando promover Saúde e bem estar</a:t>
            </a:r>
            <a:r>
              <a:rPr lang="pt-BR" sz="1200" kern="1200" baseline="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Educação de qualidade; Água potável e saneamento; Redução das desigualdades</a:t>
            </a:r>
            <a:r>
              <a:rPr lang="pt-BR" sz="1200" kern="1200" baseline="0" dirty="0">
                <a:solidFill>
                  <a:schemeClr val="tx1"/>
                </a:solidFill>
                <a:effectLst/>
                <a:latin typeface="+mn-lt"/>
                <a:ea typeface="+mn-ea"/>
                <a:cs typeface="+mn-cs"/>
              </a:rPr>
              <a:t>, bem como </a:t>
            </a:r>
            <a:r>
              <a:rPr lang="pt-BR" sz="1200" kern="1200" dirty="0">
                <a:solidFill>
                  <a:schemeClr val="tx1"/>
                </a:solidFill>
                <a:effectLst/>
                <a:latin typeface="+mn-lt"/>
                <a:ea typeface="+mn-ea"/>
                <a:cs typeface="+mn-cs"/>
              </a:rPr>
              <a:t>Paz, justiça e instituições eficazes)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a:defRPr/>
            </a:pPr>
            <a:r>
              <a:rPr lang="pt-BR" dirty="0"/>
              <a:t>Nesse sentido,</a:t>
            </a:r>
            <a:r>
              <a:rPr lang="pt-BR" baseline="0" dirty="0"/>
              <a:t> n</a:t>
            </a:r>
            <a:r>
              <a:rPr lang="pt-BR" dirty="0"/>
              <a:t>osso trabalho não</a:t>
            </a:r>
            <a:r>
              <a:rPr lang="pt-BR" baseline="0" dirty="0"/>
              <a:t> apenas é importante </a:t>
            </a:r>
            <a:r>
              <a:rPr lang="pt-BR" dirty="0"/>
              <a:t>mundialmente, mas também essencial </a:t>
            </a:r>
            <a:r>
              <a:rPr lang="pt-BR" baseline="0" dirty="0"/>
              <a:t>ao contexto brasileiro.</a:t>
            </a:r>
            <a:r>
              <a:rPr lang="pt-BR" dirty="0"/>
              <a:t> Estes são alguns dos números que mostram a carência de nosso país em diversas áreas, mas que, muitas vezes, a gente não consegue ter a dimensão da abrangência desses problemas, de quantas pessoas eles afetam.</a:t>
            </a:r>
            <a:endParaRPr lang="pt-BR" dirty="0">
              <a:cs typeface="Calibri"/>
            </a:endParaRPr>
          </a:p>
          <a:p>
            <a:endParaRPr lang="pt-BR" dirty="0"/>
          </a:p>
          <a:p>
            <a:endParaRPr lang="pt-BR" dirty="0"/>
          </a:p>
          <a:p>
            <a:r>
              <a:rPr lang="pt-BR" dirty="0"/>
              <a:t>Fontes: </a:t>
            </a:r>
          </a:p>
          <a:p>
            <a:r>
              <a:rPr lang="en-US" dirty="0">
                <a:hlinkClick r:id="rId3"/>
              </a:rPr>
              <a:t>https://bvsms.saude.gov.br/bvs/pacsaude/diretrizes.php</a:t>
            </a:r>
            <a:endParaRPr lang="en-US" dirty="0"/>
          </a:p>
          <a:p>
            <a:r>
              <a:rPr lang="en-US" dirty="0">
                <a:hlinkClick r:id="rId4"/>
              </a:rPr>
              <a:t>http://www.tratabrasil.org.br/saneamento/principais-estatisticas/no-brasil/agua</a:t>
            </a:r>
            <a:endParaRPr lang="en-US" dirty="0"/>
          </a:p>
          <a:p>
            <a:r>
              <a:rPr lang="en-US" dirty="0">
                <a:hlinkClick r:id="rId5"/>
              </a:rPr>
              <a:t>https://noticias.uol.com.br/colunas/jamil-chade/2020/07/13/onu-inseguranca-alimentar-aumenta-no-brasil-e-atinge-43-milhoes-de-pessoas.htm</a:t>
            </a:r>
            <a:endParaRPr lang="en-US" dirty="0"/>
          </a:p>
          <a:p>
            <a:r>
              <a:rPr lang="en-US" dirty="0">
                <a:hlinkClick r:id="rId6"/>
              </a:rPr>
              <a:t>https://agenciabrasil.ebc.com.br/educacao/noticia/2020-07/taxa-cai-levemente-mas-brasil-ainda-tem-11-milhoes-de-analfabetos</a:t>
            </a:r>
            <a:endParaRPr lang="en-US" dirty="0"/>
          </a:p>
          <a:p>
            <a:r>
              <a:rPr lang="en-US" dirty="0">
                <a:hlinkClick r:id="rId7"/>
              </a:rPr>
              <a:t>https://agenciadenoticias.ibge.gov.br/agencia-noticias/2012-agencia-de-noticias/noticias/25882-extrema-pobreza-atinge-13-5-milhoes-de-pessoas-e-chega-ao-maior-nivel-em-7-anos</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07-Apr-2026</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5</a:t>
            </a:fld>
            <a:endParaRPr lang="en-US" dirty="0"/>
          </a:p>
        </p:txBody>
      </p:sp>
    </p:spTree>
    <p:extLst>
      <p:ext uri="{BB962C8B-B14F-4D97-AF65-F5344CB8AC3E}">
        <p14:creationId xmlns:p14="http://schemas.microsoft.com/office/powerpoint/2010/main" val="10156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7A27D3B-1991-5FF1-39D8-012C408101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8312630-C2DF-FE24-CF08-461982664B40}"/>
              </a:ext>
            </a:extLst>
          </p:cNvPr>
          <p:cNvSpPr>
            <a:spLocks noGrp="1"/>
          </p:cNvSpPr>
          <p:nvPr>
            <p:ph type="body" idx="1"/>
          </p:nvPr>
        </p:nvSpPr>
        <p:spPr/>
        <p:txBody>
          <a:bodyPr/>
          <a:lstStyle/>
          <a:p>
            <a:pPr eaLnBrk="1" fontAlgn="auto" hangingPunct="1">
              <a:spcBef>
                <a:spcPts val="0"/>
              </a:spcBef>
              <a:spcAft>
                <a:spcPts val="0"/>
              </a:spcAft>
              <a:defRPr/>
            </a:pPr>
            <a:r>
              <a:rPr lang="pt-BR" b="1" dirty="0"/>
              <a:t>SUGESTÃO DE FALA</a:t>
            </a:r>
          </a:p>
          <a:p>
            <a:pPr eaLnBrk="1" fontAlgn="auto" hangingPunct="1">
              <a:spcBef>
                <a:spcPts val="0"/>
              </a:spcBef>
              <a:spcAft>
                <a:spcPts val="0"/>
              </a:spcAft>
              <a:defRPr/>
            </a:pPr>
            <a:r>
              <a:rPr lang="pt-BR" dirty="0"/>
              <a:t>Em nossos esforços, entre julho de 2019 e junho de 2025, investimos por meio da nossa Fundação, a Fundação Rotária, quase 22 milhões de dólares em projetos humanitários realizados aqui no Brasil, possibilitando por exemplo:</a:t>
            </a:r>
            <a:endParaRPr lang="pt-BR" dirty="0">
              <a:cs typeface="Calibri"/>
            </a:endParaRPr>
          </a:p>
          <a:p>
            <a:pPr eaLnBrk="1" fontAlgn="auto" hangingPunct="1">
              <a:spcBef>
                <a:spcPts val="0"/>
              </a:spcBef>
              <a:spcAft>
                <a:spcPts val="0"/>
              </a:spcAft>
              <a:defRPr/>
            </a:pPr>
            <a:endParaRPr lang="pt-BR" dirty="0"/>
          </a:p>
          <a:p>
            <a:pPr marL="171450" indent="-171450" eaLnBrk="1" fontAlgn="auto" hangingPunct="1">
              <a:spcBef>
                <a:spcPts val="0"/>
              </a:spcBef>
              <a:spcAft>
                <a:spcPts val="0"/>
              </a:spcAft>
              <a:buFontTx/>
              <a:buChar char="-"/>
              <a:defRPr/>
            </a:pPr>
            <a:r>
              <a:rPr lang="pt-BR" dirty="0"/>
              <a:t>Tratamento da icterícia em recém-nascidos, </a:t>
            </a:r>
          </a:p>
          <a:p>
            <a:pPr marL="171450" indent="-171450" eaLnBrk="1" fontAlgn="auto" hangingPunct="1">
              <a:spcBef>
                <a:spcPts val="0"/>
              </a:spcBef>
              <a:spcAft>
                <a:spcPts val="0"/>
              </a:spcAft>
              <a:buFontTx/>
              <a:buChar char="-"/>
              <a:defRPr/>
            </a:pPr>
            <a:r>
              <a:rPr lang="pt-BR" dirty="0"/>
              <a:t>Inclusão digital em escola pública,</a:t>
            </a:r>
          </a:p>
          <a:p>
            <a:pPr marL="171450" indent="-171450" eaLnBrk="1" fontAlgn="auto" hangingPunct="1">
              <a:spcBef>
                <a:spcPts val="0"/>
              </a:spcBef>
              <a:spcAft>
                <a:spcPts val="0"/>
              </a:spcAft>
              <a:buFontTx/>
              <a:buChar char="-"/>
              <a:defRPr/>
            </a:pPr>
            <a:r>
              <a:rPr lang="pt-BR" dirty="0"/>
              <a:t>Saneamento básico, por meio de biodigestor para tratamento de esgoto;</a:t>
            </a:r>
          </a:p>
          <a:p>
            <a:pPr eaLnBrk="1" fontAlgn="auto" hangingPunct="1">
              <a:spcBef>
                <a:spcPts val="0"/>
              </a:spcBef>
              <a:spcAft>
                <a:spcPts val="0"/>
              </a:spcAft>
              <a:defRPr/>
            </a:pPr>
            <a:endParaRPr lang="pt-BR" dirty="0"/>
          </a:p>
          <a:p>
            <a:pPr eaLnBrk="1" fontAlgn="auto" hangingPunct="1">
              <a:spcBef>
                <a:spcPts val="0"/>
              </a:spcBef>
              <a:spcAft>
                <a:spcPts val="0"/>
              </a:spcAft>
              <a:defRPr/>
            </a:pPr>
            <a:r>
              <a:rPr lang="pt-BR" dirty="0"/>
              <a:t>Entre muitos outros projetos elaborados e realizados por nossos associados junto às comunidades que atuam, como aqueles que mencionamos no slide anterior sobre nossas áreas de enfoque.</a:t>
            </a:r>
            <a:endParaRPr lang="pt-BR" dirty="0">
              <a:cs typeface="Calibri"/>
            </a:endParaRPr>
          </a:p>
          <a:p>
            <a:pPr eaLnBrk="1" fontAlgn="auto" hangingPunct="1">
              <a:spcBef>
                <a:spcPts val="0"/>
              </a:spcBef>
              <a:spcAft>
                <a:spcPts val="0"/>
              </a:spcAft>
              <a:defRPr/>
            </a:pPr>
            <a:endParaRPr lang="pt-BR" dirty="0"/>
          </a:p>
        </p:txBody>
      </p:sp>
      <p:sp>
        <p:nvSpPr>
          <p:cNvPr id="38916" name="Slide Number Placeholder 3">
            <a:extLst>
              <a:ext uri="{FF2B5EF4-FFF2-40B4-BE49-F238E27FC236}">
                <a16:creationId xmlns:a16="http://schemas.microsoft.com/office/drawing/2014/main" id="{F72068BE-DCDC-E6A9-6641-099E9814D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30B8723-95AD-4C51-BE44-C7690E4EFFEC}" type="slidenum">
              <a:rPr lang="en-US" altLang="pt-BR" smtClean="0">
                <a:latin typeface="Calibri" panose="020F0502020204030204" pitchFamily="34" charset="0"/>
              </a:rPr>
              <a:pPr fontAlgn="base">
                <a:spcBef>
                  <a:spcPct val="0"/>
                </a:spcBef>
                <a:spcAft>
                  <a:spcPct val="0"/>
                </a:spcAft>
              </a:pPr>
              <a:t>6</a:t>
            </a:fld>
            <a:endParaRPr lang="en-US" altLang="pt-B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a:defRPr/>
            </a:pPr>
            <a:r>
              <a:rPr lang="pt-BR" noProof="0" dirty="0"/>
              <a:t>Diante</a:t>
            </a:r>
            <a:r>
              <a:rPr lang="en-US" baseline="0" dirty="0"/>
              <a:t> </a:t>
            </a:r>
            <a:r>
              <a:rPr lang="pt-BR" baseline="0" noProof="0" dirty="0"/>
              <a:t>desse</a:t>
            </a:r>
            <a:r>
              <a:rPr lang="en-US" baseline="0" dirty="0"/>
              <a:t> panorama, </a:t>
            </a:r>
            <a:r>
              <a:rPr lang="pt-BR" baseline="0" noProof="0" dirty="0"/>
              <a:t>lhe convidamos a investir em responsabilidade social com a nossa</a:t>
            </a:r>
            <a:r>
              <a:rPr lang="pt-BR" noProof="0" dirty="0"/>
              <a:t> organização</a:t>
            </a:r>
            <a:r>
              <a:rPr lang="pt-BR" baseline="0" noProof="0" dirty="0"/>
              <a:t>.</a:t>
            </a:r>
            <a:r>
              <a:rPr lang="pt-BR" noProof="0" dirty="0"/>
              <a:t>  </a:t>
            </a:r>
            <a:endParaRPr lang="pt-BR" baseline="0" noProof="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r>
              <a:rPr lang="pt-BR" dirty="0">
                <a:cs typeface="Calibri"/>
              </a:rPr>
              <a:t>Sabemos que hoje a responsabilidade social corporativa é algo muito demandado das empresas, seja por investidores, pelos fornecedores, pelos clientes, funcionários e pela sociedade em geral. Porém a gente sabe também que nem toda empresa tem a estrutura de funcionários e o conhecimento necessários pra ter uma área dedicada a projetos sociais. Por isso, o que estamos oferecendo aqui é um canal seguro pra que sua empresa faça esses investimentos em projetos sociais, contribua com a melhora da sociedade, sem ter que alocar funcionários ou desenvolver expertise para isso. Vocês fazem os investimentos financeiros e o Rotary canaliza esses investimentos pra diferentes projetos nas áreas de enfoque que mostramos no início dessa apresentação.</a:t>
            </a:r>
          </a:p>
          <a:p>
            <a:endParaRPr lang="pt-BR" b="1" dirty="0">
              <a:cs typeface="Calibri"/>
            </a:endParaRPr>
          </a:p>
          <a:p>
            <a:endParaRPr lang="pt-BR" dirty="0">
              <a:cs typeface="Calibri"/>
            </a:endParaRP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07-Apr-2026</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7</a:t>
            </a:fld>
            <a:endParaRPr lang="en-US" dirty="0"/>
          </a:p>
        </p:txBody>
      </p:sp>
    </p:spTree>
    <p:extLst>
      <p:ext uri="{BB962C8B-B14F-4D97-AF65-F5344CB8AC3E}">
        <p14:creationId xmlns:p14="http://schemas.microsoft.com/office/powerpoint/2010/main" val="343802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indent="0" algn="just">
              <a:lnSpc>
                <a:spcPct val="100000"/>
              </a:lnSpc>
              <a:buNone/>
            </a:pPr>
            <a:r>
              <a:rPr lang="pt-BR" sz="1200" dirty="0"/>
              <a:t>Essa</a:t>
            </a:r>
            <a:r>
              <a:rPr lang="pt-BR" sz="1200" baseline="0" dirty="0"/>
              <a:t> parceria também pode aumentar a visibilidade da sua marca ao relacioná-la a uma organização internacional centenária de credibilidade na realização de projetos humanitários. Bill Gates, um dos parceiros do Rotary na erradicação da Polio, atribui sua parceria com o Rotary à amplitude da organização - voluntários, arrecadação de fundos e advocacia com governos em todo o mundo.*</a:t>
            </a:r>
          </a:p>
          <a:p>
            <a:pPr marL="0" indent="0" algn="just">
              <a:lnSpc>
                <a:spcPct val="100000"/>
              </a:lnSpc>
              <a:buNone/>
            </a:pPr>
            <a:endParaRPr lang="pt-BR" sz="12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dirty="0"/>
              <a:t>Outro ponto importante</a:t>
            </a:r>
            <a:r>
              <a:rPr lang="pt-BR" baseline="0" dirty="0"/>
              <a:t> é que nossa Organização tem conhecimento e experiência na elaboração de projetos humanitários, contando com parâmetros de avaliação não apenas para garantir a sustentabilidade do investimento a ser feito, como também para assegurar que o investimento vise atender às reais necessidades da comunidade que será beneficiada. </a:t>
            </a:r>
          </a:p>
          <a:p>
            <a:pPr marL="0" indent="0" algn="just">
              <a:lnSpc>
                <a:spcPct val="100000"/>
              </a:lnSpc>
              <a:buNone/>
            </a:pPr>
            <a:endParaRPr lang="pt-BR" sz="1200" baseline="0" dirty="0">
              <a:cs typeface="Calibri" panose="020F0502020204030204"/>
            </a:endParaRPr>
          </a:p>
          <a:p>
            <a:pPr algn="just"/>
            <a:r>
              <a:rPr lang="pt-BR" dirty="0">
                <a:cs typeface="Calibri" panose="020F0502020204030204"/>
              </a:rPr>
              <a:t>Mas aí vocês podem perguntar: por que investir em projetos sociais com o Rotary e não com outras organizações internacionais que também tem credibilidade reconhecida? Porque muitas dessas organizações internacionais mais conhecidas arrecadam fundos que vão ser usados em projetos fora do Brasil, especialmente na África. E trabalhando com o Rotary, você tem a certeza de que seu investimento vai ser aplicado aqui dentro do nosso país, é algo palpável pra nossa própria sociedade, algo que você pode ver perto de você, já que o Rotary atua no Brasil inteiro. Além disso, como nós temos sete áreas de atuação, você não ajuda apenas a melhorar um único setor, seus investimentos serão aplicados em diferentes projetos que contribuirão de forma global pra melhoria da nossa sociedade.</a:t>
            </a:r>
            <a:endParaRPr lang="pt-BR" sz="1200" baseline="0" dirty="0">
              <a:cs typeface="Calibri" panose="020F0502020204030204"/>
            </a:endParaRPr>
          </a:p>
          <a:p>
            <a:pPr algn="just">
              <a:defRPr/>
            </a:pPr>
            <a:endParaRPr lang="pt-BR" dirty="0"/>
          </a:p>
          <a:p>
            <a:pPr algn="just">
              <a:defRPr/>
            </a:pPr>
            <a:endParaRPr lang="pt-BR"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aseline="0" dirty="0"/>
              <a:t>Aliar-se ao Rotary é uma forma eficaz de buscar </a:t>
            </a:r>
            <a:r>
              <a:rPr lang="pt-BR" sz="1200" kern="1200" dirty="0">
                <a:solidFill>
                  <a:schemeClr val="tx1"/>
                </a:solidFill>
                <a:effectLst/>
                <a:latin typeface="+mn-lt"/>
                <a:ea typeface="+mn-ea"/>
                <a:cs typeface="+mn-cs"/>
              </a:rPr>
              <a:t>seus objetivos corporativos</a:t>
            </a:r>
            <a:r>
              <a:rPr lang="pt-BR" sz="1200" kern="1200" baseline="0" dirty="0">
                <a:solidFill>
                  <a:schemeClr val="tx1"/>
                </a:solidFill>
                <a:effectLst/>
                <a:latin typeface="+mn-lt"/>
                <a:ea typeface="+mn-ea"/>
                <a:cs typeface="+mn-cs"/>
              </a:rPr>
              <a:t> com</a:t>
            </a:r>
            <a:r>
              <a:rPr lang="pt-BR" sz="1200" kern="1200" dirty="0">
                <a:solidFill>
                  <a:schemeClr val="tx1"/>
                </a:solidFill>
                <a:effectLst/>
                <a:latin typeface="+mn-lt"/>
                <a:ea typeface="+mn-ea"/>
                <a:cs typeface="+mn-cs"/>
              </a:rPr>
              <a:t> governança e relações humanas sustentáveis</a:t>
            </a:r>
          </a:p>
          <a:p>
            <a:pPr marL="0" indent="0" algn="just">
              <a:lnSpc>
                <a:spcPct val="100000"/>
              </a:lnSpc>
              <a:buNone/>
            </a:pPr>
            <a:endParaRPr lang="pt-BR" sz="1200" dirty="0"/>
          </a:p>
          <a:p>
            <a:pPr marL="0" indent="0" algn="just">
              <a:lnSpc>
                <a:spcPct val="100000"/>
              </a:lnSpc>
              <a:buNone/>
            </a:pPr>
            <a:endParaRPr lang="pt-BR" sz="1200" dirty="0"/>
          </a:p>
          <a:p>
            <a:endParaRPr lang="en-US" dirty="0"/>
          </a:p>
          <a:p>
            <a:endParaRPr lang="en-US" dirty="0"/>
          </a:p>
          <a:p>
            <a:r>
              <a:rPr lang="en-US" dirty="0"/>
              <a:t>*Fonte:</a:t>
            </a:r>
          </a:p>
          <a:p>
            <a:r>
              <a:rPr lang="en-US" dirty="0"/>
              <a:t>https://www.forbes.com/sites/devinthorpe/2019/05/31/why-bill-gates-partners-with-rotary-to-eradicate-polio/?sh=5f81c6095c02</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07-Apr-2026</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8</a:t>
            </a:fld>
            <a:endParaRPr lang="en-US" dirty="0"/>
          </a:p>
        </p:txBody>
      </p:sp>
    </p:spTree>
    <p:extLst>
      <p:ext uri="{BB962C8B-B14F-4D97-AF65-F5344CB8AC3E}">
        <p14:creationId xmlns:p14="http://schemas.microsoft.com/office/powerpoint/2010/main" val="2376811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r>
              <a:rPr lang="pt-BR" baseline="0" dirty="0"/>
              <a:t>Além disso, contamos com um comitê de investimentos profissional, que visa maximizar os recursos e honrar a vontade dos nossos doadores e parceiros da melhor forma possível.</a:t>
            </a:r>
          </a:p>
          <a:p>
            <a:endParaRPr lang="pt-BR" baseline="0" dirty="0"/>
          </a:p>
          <a:p>
            <a:r>
              <a:rPr lang="pt-BR" baseline="0" dirty="0"/>
              <a:t>Nesse sentido, não apenas conseguimos realizar projetos que transformam vidas, mas o fazemos de maneira muito eficiente. Dos recursos arrecadados pela nossa Fundação</a:t>
            </a:r>
            <a:r>
              <a:rPr lang="pt-BR" baseline="0"/>
              <a:t>, 88% </a:t>
            </a:r>
            <a:r>
              <a:rPr lang="pt-BR" baseline="0" dirty="0"/>
              <a:t>é investido diretamente nos projetos humanitários. </a:t>
            </a:r>
            <a:r>
              <a:rPr lang="pt-BR" dirty="0"/>
              <a:t>Isso quer dizer que de cada 100 reais que sua empresa investe no Rotary, 92 são direcionados para nossos projetos e apenas 8 reais vão pras despesas operacionais. Fazendo uma comparação, no Médicos sem Fronteiras esse percentual é de 83%, dado que está no próprio site deles. Ou seja, nós temos um direcionamento maior das verbas pros nossos projetos.</a:t>
            </a:r>
            <a:endParaRPr lang="pt-BR" dirty="0">
              <a:cs typeface="Calibri"/>
            </a:endParaRPr>
          </a:p>
          <a:p>
            <a:endParaRPr lang="pt-BR" dirty="0"/>
          </a:p>
          <a:p>
            <a:r>
              <a:rPr lang="pt-BR" baseline="0" dirty="0"/>
              <a:t>Essa percentagem nos garante uma classificação excelente junto a agencias avaliadoras independentes por nossa gestão financeira e transparência.</a:t>
            </a:r>
            <a:endParaRPr lang="pt-BR" dirty="0"/>
          </a:p>
          <a:p>
            <a:endParaRPr lang="pt-BR" baseline="0" dirty="0"/>
          </a:p>
          <a:p>
            <a:endParaRPr lang="pt-BR" baseline="0"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07-Apr-2026</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9</a:t>
            </a:fld>
            <a:endParaRPr lang="en-US" dirty="0"/>
          </a:p>
        </p:txBody>
      </p:sp>
    </p:spTree>
    <p:extLst>
      <p:ext uri="{BB962C8B-B14F-4D97-AF65-F5344CB8AC3E}">
        <p14:creationId xmlns:p14="http://schemas.microsoft.com/office/powerpoint/2010/main" val="37756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6096000" y="0"/>
            <a:ext cx="6096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Text Placeholder 9">
            <a:extLst>
              <a:ext uri="{FF2B5EF4-FFF2-40B4-BE49-F238E27FC236}">
                <a16:creationId xmlns:a16="http://schemas.microsoft.com/office/drawing/2014/main" id="{EB123902-70AC-406B-AE88-41EE8766BD7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1F7105B-D603-475E-A6BE-3F63773D70D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4140AC3B-1D51-45C0-9372-440D01C2C3A7}"/>
              </a:ext>
            </a:extLst>
          </p:cNvPr>
          <p:cNvSpPr>
            <a:spLocks noGrp="1"/>
          </p:cNvSpPr>
          <p:nvPr>
            <p:ph type="body" sz="quarter" idx="15"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type="pic" sz="quarter" idx="13"/>
          </p:nvPr>
        </p:nvSpPr>
        <p:spPr>
          <a:xfrm>
            <a:off x="0" y="2403336"/>
            <a:ext cx="12192000" cy="4454665"/>
          </a:xfrm>
          <a:custGeom>
            <a:avLst/>
            <a:gdLst>
              <a:gd name="connsiteX0" fmla="*/ 11946675 w 12192000"/>
              <a:gd name="connsiteY0" fmla="*/ 4274240 h 4454665"/>
              <a:gd name="connsiteX1" fmla="*/ 11952788 w 12192000"/>
              <a:gd name="connsiteY1" fmla="*/ 4274240 h 4454665"/>
              <a:gd name="connsiteX2" fmla="*/ 11958183 w 12192000"/>
              <a:gd name="connsiteY2" fmla="*/ 4274815 h 4454665"/>
              <a:gd name="connsiteX3" fmla="*/ 11960461 w 12192000"/>
              <a:gd name="connsiteY3" fmla="*/ 4276558 h 4454665"/>
              <a:gd name="connsiteX4" fmla="*/ 11961281 w 12192000"/>
              <a:gd name="connsiteY4" fmla="*/ 4279205 h 4454665"/>
              <a:gd name="connsiteX5" fmla="*/ 11959578 w 12192000"/>
              <a:gd name="connsiteY5" fmla="*/ 4282897 h 4454665"/>
              <a:gd name="connsiteX6" fmla="*/ 11953198 w 12192000"/>
              <a:gd name="connsiteY6" fmla="*/ 4284292 h 4454665"/>
              <a:gd name="connsiteX7" fmla="*/ 11946675 w 12192000"/>
              <a:gd name="connsiteY7" fmla="*/ 4284292 h 4454665"/>
              <a:gd name="connsiteX8" fmla="*/ 11941300 w 12192000"/>
              <a:gd name="connsiteY8" fmla="*/ 4269728 h 4454665"/>
              <a:gd name="connsiteX9" fmla="*/ 11941300 w 12192000"/>
              <a:gd name="connsiteY9" fmla="*/ 4303042 h 4454665"/>
              <a:gd name="connsiteX10" fmla="*/ 11946675 w 12192000"/>
              <a:gd name="connsiteY10" fmla="*/ 4303042 h 4454665"/>
              <a:gd name="connsiteX11" fmla="*/ 11946675 w 12192000"/>
              <a:gd name="connsiteY11" fmla="*/ 4288888 h 4454665"/>
              <a:gd name="connsiteX12" fmla="*/ 11949834 w 12192000"/>
              <a:gd name="connsiteY12" fmla="*/ 4288888 h 4454665"/>
              <a:gd name="connsiteX13" fmla="*/ 11954142 w 12192000"/>
              <a:gd name="connsiteY13" fmla="*/ 4290036 h 4454665"/>
              <a:gd name="connsiteX14" fmla="*/ 11959762 w 12192000"/>
              <a:gd name="connsiteY14" fmla="*/ 4297790 h 4454665"/>
              <a:gd name="connsiteX15" fmla="*/ 11962717 w 12192000"/>
              <a:gd name="connsiteY15" fmla="*/ 4303042 h 4454665"/>
              <a:gd name="connsiteX16" fmla="*/ 11969281 w 12192000"/>
              <a:gd name="connsiteY16" fmla="*/ 4303042 h 4454665"/>
              <a:gd name="connsiteX17" fmla="*/ 11965220 w 12192000"/>
              <a:gd name="connsiteY17" fmla="*/ 4296518 h 4454665"/>
              <a:gd name="connsiteX18" fmla="*/ 11960296 w 12192000"/>
              <a:gd name="connsiteY18" fmla="*/ 4289913 h 4454665"/>
              <a:gd name="connsiteX19" fmla="*/ 11957466 w 12192000"/>
              <a:gd name="connsiteY19" fmla="*/ 4288149 h 4454665"/>
              <a:gd name="connsiteX20" fmla="*/ 11964378 w 12192000"/>
              <a:gd name="connsiteY20" fmla="*/ 4285113 h 4454665"/>
              <a:gd name="connsiteX21" fmla="*/ 11966983 w 12192000"/>
              <a:gd name="connsiteY21" fmla="*/ 4278754 h 4454665"/>
              <a:gd name="connsiteX22" fmla="*/ 11965424 w 12192000"/>
              <a:gd name="connsiteY22" fmla="*/ 4273871 h 4454665"/>
              <a:gd name="connsiteX23" fmla="*/ 11961239 w 12192000"/>
              <a:gd name="connsiteY23" fmla="*/ 4270651 h 4454665"/>
              <a:gd name="connsiteX24" fmla="*/ 11952747 w 12192000"/>
              <a:gd name="connsiteY24" fmla="*/ 4269728 h 4454665"/>
              <a:gd name="connsiteX25" fmla="*/ 10902089 w 12192000"/>
              <a:gd name="connsiteY25" fmla="*/ 4267157 h 4454665"/>
              <a:gd name="connsiteX26" fmla="*/ 10905603 w 12192000"/>
              <a:gd name="connsiteY26" fmla="*/ 4267157 h 4454665"/>
              <a:gd name="connsiteX27" fmla="*/ 10905603 w 12192000"/>
              <a:gd name="connsiteY27" fmla="*/ 4270698 h 4454665"/>
              <a:gd name="connsiteX28" fmla="*/ 10877492 w 12192000"/>
              <a:gd name="connsiteY28" fmla="*/ 4306120 h 4454665"/>
              <a:gd name="connsiteX29" fmla="*/ 10859922 w 12192000"/>
              <a:gd name="connsiteY29" fmla="*/ 4288410 h 4454665"/>
              <a:gd name="connsiteX30" fmla="*/ 10902089 w 12192000"/>
              <a:gd name="connsiteY30" fmla="*/ 4267157 h 4454665"/>
              <a:gd name="connsiteX31" fmla="*/ 11954881 w 12192000"/>
              <a:gd name="connsiteY31" fmla="*/ 4260086 h 4454665"/>
              <a:gd name="connsiteX32" fmla="*/ 11967558 w 12192000"/>
              <a:gd name="connsiteY32" fmla="*/ 4263430 h 4454665"/>
              <a:gd name="connsiteX33" fmla="*/ 11977220 w 12192000"/>
              <a:gd name="connsiteY33" fmla="*/ 4272989 h 4454665"/>
              <a:gd name="connsiteX34" fmla="*/ 11980687 w 12192000"/>
              <a:gd name="connsiteY34" fmla="*/ 4285933 h 4454665"/>
              <a:gd name="connsiteX35" fmla="*/ 11977282 w 12192000"/>
              <a:gd name="connsiteY35" fmla="*/ 4298754 h 4454665"/>
              <a:gd name="connsiteX36" fmla="*/ 11967722 w 12192000"/>
              <a:gd name="connsiteY36" fmla="*/ 4308314 h 4454665"/>
              <a:gd name="connsiteX37" fmla="*/ 11954881 w 12192000"/>
              <a:gd name="connsiteY37" fmla="*/ 4311740 h 4454665"/>
              <a:gd name="connsiteX38" fmla="*/ 11942039 w 12192000"/>
              <a:gd name="connsiteY38" fmla="*/ 4308314 h 4454665"/>
              <a:gd name="connsiteX39" fmla="*/ 11932459 w 12192000"/>
              <a:gd name="connsiteY39" fmla="*/ 4298754 h 4454665"/>
              <a:gd name="connsiteX40" fmla="*/ 11929033 w 12192000"/>
              <a:gd name="connsiteY40" fmla="*/ 4285933 h 4454665"/>
              <a:gd name="connsiteX41" fmla="*/ 11932521 w 12192000"/>
              <a:gd name="connsiteY41" fmla="*/ 4272989 h 4454665"/>
              <a:gd name="connsiteX42" fmla="*/ 11942183 w 12192000"/>
              <a:gd name="connsiteY42" fmla="*/ 4263430 h 4454665"/>
              <a:gd name="connsiteX43" fmla="*/ 11954881 w 12192000"/>
              <a:gd name="connsiteY43" fmla="*/ 4260086 h 4454665"/>
              <a:gd name="connsiteX44" fmla="*/ 11954881 w 12192000"/>
              <a:gd name="connsiteY44" fmla="*/ 4254958 h 4454665"/>
              <a:gd name="connsiteX45" fmla="*/ 11939660 w 12192000"/>
              <a:gd name="connsiteY45" fmla="*/ 4258958 h 4454665"/>
              <a:gd name="connsiteX46" fmla="*/ 11928069 w 12192000"/>
              <a:gd name="connsiteY46" fmla="*/ 4270405 h 4454665"/>
              <a:gd name="connsiteX47" fmla="*/ 11923904 w 12192000"/>
              <a:gd name="connsiteY47" fmla="*/ 4285933 h 4454665"/>
              <a:gd name="connsiteX48" fmla="*/ 11928007 w 12192000"/>
              <a:gd name="connsiteY48" fmla="*/ 4301319 h 4454665"/>
              <a:gd name="connsiteX49" fmla="*/ 11939474 w 12192000"/>
              <a:gd name="connsiteY49" fmla="*/ 4312786 h 4454665"/>
              <a:gd name="connsiteX50" fmla="*/ 11954881 w 12192000"/>
              <a:gd name="connsiteY50" fmla="*/ 4316868 h 4454665"/>
              <a:gd name="connsiteX51" fmla="*/ 11970287 w 12192000"/>
              <a:gd name="connsiteY51" fmla="*/ 4312786 h 4454665"/>
              <a:gd name="connsiteX52" fmla="*/ 11981733 w 12192000"/>
              <a:gd name="connsiteY52" fmla="*/ 4301319 h 4454665"/>
              <a:gd name="connsiteX53" fmla="*/ 11985815 w 12192000"/>
              <a:gd name="connsiteY53" fmla="*/ 4285933 h 4454665"/>
              <a:gd name="connsiteX54" fmla="*/ 11981671 w 12192000"/>
              <a:gd name="connsiteY54" fmla="*/ 4270405 h 4454665"/>
              <a:gd name="connsiteX55" fmla="*/ 11970101 w 12192000"/>
              <a:gd name="connsiteY55" fmla="*/ 4258958 h 4454665"/>
              <a:gd name="connsiteX56" fmla="*/ 11954881 w 12192000"/>
              <a:gd name="connsiteY56" fmla="*/ 4254958 h 4454665"/>
              <a:gd name="connsiteX57" fmla="*/ 11091685 w 12192000"/>
              <a:gd name="connsiteY57" fmla="*/ 4225506 h 4454665"/>
              <a:gd name="connsiteX58" fmla="*/ 11123259 w 12192000"/>
              <a:gd name="connsiteY58" fmla="*/ 4265813 h 4454665"/>
              <a:gd name="connsiteX59" fmla="*/ 11091685 w 12192000"/>
              <a:gd name="connsiteY59" fmla="*/ 4306119 h 4454665"/>
              <a:gd name="connsiteX60" fmla="*/ 11060111 w 12192000"/>
              <a:gd name="connsiteY60" fmla="*/ 4265813 h 4454665"/>
              <a:gd name="connsiteX61" fmla="*/ 11091685 w 12192000"/>
              <a:gd name="connsiteY61" fmla="*/ 4225506 h 4454665"/>
              <a:gd name="connsiteX62" fmla="*/ 10781998 w 12192000"/>
              <a:gd name="connsiteY62" fmla="*/ 4225506 h 4454665"/>
              <a:gd name="connsiteX63" fmla="*/ 10810212 w 12192000"/>
              <a:gd name="connsiteY63" fmla="*/ 4265813 h 4454665"/>
              <a:gd name="connsiteX64" fmla="*/ 10781998 w 12192000"/>
              <a:gd name="connsiteY64" fmla="*/ 4306119 h 4454665"/>
              <a:gd name="connsiteX65" fmla="*/ 10753783 w 12192000"/>
              <a:gd name="connsiteY65" fmla="*/ 4265813 h 4454665"/>
              <a:gd name="connsiteX66" fmla="*/ 10781998 w 12192000"/>
              <a:gd name="connsiteY66" fmla="*/ 4225506 h 4454665"/>
              <a:gd name="connsiteX67" fmla="*/ 10469622 w 12192000"/>
              <a:gd name="connsiteY67" fmla="*/ 4225506 h 4454665"/>
              <a:gd name="connsiteX68" fmla="*/ 10501196 w 12192000"/>
              <a:gd name="connsiteY68" fmla="*/ 4265813 h 4454665"/>
              <a:gd name="connsiteX69" fmla="*/ 10469622 w 12192000"/>
              <a:gd name="connsiteY69" fmla="*/ 4306119 h 4454665"/>
              <a:gd name="connsiteX70" fmla="*/ 10438048 w 12192000"/>
              <a:gd name="connsiteY70" fmla="*/ 4265813 h 4454665"/>
              <a:gd name="connsiteX71" fmla="*/ 10469622 w 12192000"/>
              <a:gd name="connsiteY71" fmla="*/ 4225506 h 4454665"/>
              <a:gd name="connsiteX72" fmla="*/ 11014562 w 12192000"/>
              <a:gd name="connsiteY72" fmla="*/ 4220259 h 4454665"/>
              <a:gd name="connsiteX73" fmla="*/ 11014562 w 12192000"/>
              <a:gd name="connsiteY73" fmla="*/ 4316219 h 4454665"/>
              <a:gd name="connsiteX74" fmla="*/ 11026851 w 12192000"/>
              <a:gd name="connsiteY74" fmla="*/ 4316219 h 4454665"/>
              <a:gd name="connsiteX75" fmla="*/ 11026851 w 12192000"/>
              <a:gd name="connsiteY75" fmla="*/ 4220259 h 4454665"/>
              <a:gd name="connsiteX76" fmla="*/ 11158189 w 12192000"/>
              <a:gd name="connsiteY76" fmla="*/ 4218789 h 4454665"/>
              <a:gd name="connsiteX77" fmla="*/ 11158189 w 12192000"/>
              <a:gd name="connsiteY77" fmla="*/ 4243172 h 4454665"/>
              <a:gd name="connsiteX78" fmla="*/ 11158189 w 12192000"/>
              <a:gd name="connsiteY78" fmla="*/ 4312837 h 4454665"/>
              <a:gd name="connsiteX79" fmla="*/ 11172009 w 12192000"/>
              <a:gd name="connsiteY79" fmla="*/ 4312837 h 4454665"/>
              <a:gd name="connsiteX80" fmla="*/ 11172009 w 12192000"/>
              <a:gd name="connsiteY80" fmla="*/ 4260588 h 4454665"/>
              <a:gd name="connsiteX81" fmla="*/ 11199648 w 12192000"/>
              <a:gd name="connsiteY81" fmla="*/ 4225755 h 4454665"/>
              <a:gd name="connsiteX82" fmla="*/ 11220377 w 12192000"/>
              <a:gd name="connsiteY82" fmla="*/ 4257105 h 4454665"/>
              <a:gd name="connsiteX83" fmla="*/ 11220377 w 12192000"/>
              <a:gd name="connsiteY83" fmla="*/ 4312837 h 4454665"/>
              <a:gd name="connsiteX84" fmla="*/ 11230741 w 12192000"/>
              <a:gd name="connsiteY84" fmla="*/ 4312837 h 4454665"/>
              <a:gd name="connsiteX85" fmla="*/ 11230741 w 12192000"/>
              <a:gd name="connsiteY85" fmla="*/ 4253621 h 4454665"/>
              <a:gd name="connsiteX86" fmla="*/ 11199648 w 12192000"/>
              <a:gd name="connsiteY86" fmla="*/ 4218789 h 4454665"/>
              <a:gd name="connsiteX87" fmla="*/ 11168554 w 12192000"/>
              <a:gd name="connsiteY87" fmla="*/ 4236205 h 4454665"/>
              <a:gd name="connsiteX88" fmla="*/ 11168554 w 12192000"/>
              <a:gd name="connsiteY88" fmla="*/ 4218789 h 4454665"/>
              <a:gd name="connsiteX89" fmla="*/ 11158189 w 12192000"/>
              <a:gd name="connsiteY89" fmla="*/ 4218789 h 4454665"/>
              <a:gd name="connsiteX90" fmla="*/ 11088997 w 12192000"/>
              <a:gd name="connsiteY90" fmla="*/ 4218789 h 4454665"/>
              <a:gd name="connsiteX91" fmla="*/ 11045332 w 12192000"/>
              <a:gd name="connsiteY91" fmla="*/ 4267829 h 4454665"/>
              <a:gd name="connsiteX92" fmla="*/ 11088997 w 12192000"/>
              <a:gd name="connsiteY92" fmla="*/ 4316868 h 4454665"/>
              <a:gd name="connsiteX93" fmla="*/ 11132662 w 12192000"/>
              <a:gd name="connsiteY93" fmla="*/ 4267829 h 4454665"/>
              <a:gd name="connsiteX94" fmla="*/ 11088997 w 12192000"/>
              <a:gd name="connsiteY94" fmla="*/ 4218789 h 4454665"/>
              <a:gd name="connsiteX95" fmla="*/ 10883851 w 12192000"/>
              <a:gd name="connsiteY95" fmla="*/ 4218789 h 4454665"/>
              <a:gd name="connsiteX96" fmla="*/ 10855700 w 12192000"/>
              <a:gd name="connsiteY96" fmla="*/ 4222292 h 4454665"/>
              <a:gd name="connsiteX97" fmla="*/ 10855700 w 12192000"/>
              <a:gd name="connsiteY97" fmla="*/ 4236303 h 4454665"/>
              <a:gd name="connsiteX98" fmla="*/ 10883851 w 12192000"/>
              <a:gd name="connsiteY98" fmla="*/ 4225795 h 4454665"/>
              <a:gd name="connsiteX99" fmla="*/ 10904964 w 12192000"/>
              <a:gd name="connsiteY99" fmla="*/ 4250315 h 4454665"/>
              <a:gd name="connsiteX100" fmla="*/ 10904964 w 12192000"/>
              <a:gd name="connsiteY100" fmla="*/ 4257320 h 4454665"/>
              <a:gd name="connsiteX101" fmla="*/ 10845144 w 12192000"/>
              <a:gd name="connsiteY101" fmla="*/ 4288845 h 4454665"/>
              <a:gd name="connsiteX102" fmla="*/ 10876813 w 12192000"/>
              <a:gd name="connsiteY102" fmla="*/ 4316868 h 4454665"/>
              <a:gd name="connsiteX103" fmla="*/ 10904964 w 12192000"/>
              <a:gd name="connsiteY103" fmla="*/ 4299354 h 4454665"/>
              <a:gd name="connsiteX104" fmla="*/ 10908483 w 12192000"/>
              <a:gd name="connsiteY104" fmla="*/ 4299354 h 4454665"/>
              <a:gd name="connsiteX105" fmla="*/ 10908483 w 12192000"/>
              <a:gd name="connsiteY105" fmla="*/ 4313365 h 4454665"/>
              <a:gd name="connsiteX106" fmla="*/ 10919039 w 12192000"/>
              <a:gd name="connsiteY106" fmla="*/ 4313365 h 4454665"/>
              <a:gd name="connsiteX107" fmla="*/ 10919039 w 12192000"/>
              <a:gd name="connsiteY107" fmla="*/ 4295851 h 4454665"/>
              <a:gd name="connsiteX108" fmla="*/ 10919039 w 12192000"/>
              <a:gd name="connsiteY108" fmla="*/ 4253818 h 4454665"/>
              <a:gd name="connsiteX109" fmla="*/ 10883851 w 12192000"/>
              <a:gd name="connsiteY109" fmla="*/ 4218789 h 4454665"/>
              <a:gd name="connsiteX110" fmla="*/ 10642268 w 12192000"/>
              <a:gd name="connsiteY110" fmla="*/ 4218789 h 4454665"/>
              <a:gd name="connsiteX111" fmla="*/ 10642268 w 12192000"/>
              <a:gd name="connsiteY111" fmla="*/ 4243172 h 4454665"/>
              <a:gd name="connsiteX112" fmla="*/ 10642268 w 12192000"/>
              <a:gd name="connsiteY112" fmla="*/ 4312837 h 4454665"/>
              <a:gd name="connsiteX113" fmla="*/ 10656343 w 12192000"/>
              <a:gd name="connsiteY113" fmla="*/ 4312837 h 4454665"/>
              <a:gd name="connsiteX114" fmla="*/ 10656343 w 12192000"/>
              <a:gd name="connsiteY114" fmla="*/ 4260588 h 4454665"/>
              <a:gd name="connsiteX115" fmla="*/ 10684494 w 12192000"/>
              <a:gd name="connsiteY115" fmla="*/ 4225755 h 4454665"/>
              <a:gd name="connsiteX116" fmla="*/ 10705607 w 12192000"/>
              <a:gd name="connsiteY116" fmla="*/ 4257105 h 4454665"/>
              <a:gd name="connsiteX117" fmla="*/ 10705607 w 12192000"/>
              <a:gd name="connsiteY117" fmla="*/ 4312837 h 4454665"/>
              <a:gd name="connsiteX118" fmla="*/ 10716163 w 12192000"/>
              <a:gd name="connsiteY118" fmla="*/ 4312837 h 4454665"/>
              <a:gd name="connsiteX119" fmla="*/ 10716163 w 12192000"/>
              <a:gd name="connsiteY119" fmla="*/ 4253621 h 4454665"/>
              <a:gd name="connsiteX120" fmla="*/ 10684494 w 12192000"/>
              <a:gd name="connsiteY120" fmla="*/ 4218789 h 4454665"/>
              <a:gd name="connsiteX121" fmla="*/ 10652824 w 12192000"/>
              <a:gd name="connsiteY121" fmla="*/ 4236205 h 4454665"/>
              <a:gd name="connsiteX122" fmla="*/ 10652824 w 12192000"/>
              <a:gd name="connsiteY122" fmla="*/ 4218789 h 4454665"/>
              <a:gd name="connsiteX123" fmla="*/ 10642268 w 12192000"/>
              <a:gd name="connsiteY123" fmla="*/ 4218789 h 4454665"/>
              <a:gd name="connsiteX124" fmla="*/ 10540159 w 12192000"/>
              <a:gd name="connsiteY124" fmla="*/ 4218789 h 4454665"/>
              <a:gd name="connsiteX125" fmla="*/ 10540159 w 12192000"/>
              <a:gd name="connsiteY125" fmla="*/ 4281839 h 4454665"/>
              <a:gd name="connsiteX126" fmla="*/ 10571828 w 12192000"/>
              <a:gd name="connsiteY126" fmla="*/ 4316868 h 4454665"/>
              <a:gd name="connsiteX127" fmla="*/ 10603498 w 12192000"/>
              <a:gd name="connsiteY127" fmla="*/ 4299354 h 4454665"/>
              <a:gd name="connsiteX128" fmla="*/ 10603498 w 12192000"/>
              <a:gd name="connsiteY128" fmla="*/ 4313365 h 4454665"/>
              <a:gd name="connsiteX129" fmla="*/ 10614054 w 12192000"/>
              <a:gd name="connsiteY129" fmla="*/ 4313365 h 4454665"/>
              <a:gd name="connsiteX130" fmla="*/ 10614054 w 12192000"/>
              <a:gd name="connsiteY130" fmla="*/ 4292348 h 4454665"/>
              <a:gd name="connsiteX131" fmla="*/ 10614054 w 12192000"/>
              <a:gd name="connsiteY131" fmla="*/ 4218789 h 4454665"/>
              <a:gd name="connsiteX132" fmla="*/ 10599979 w 12192000"/>
              <a:gd name="connsiteY132" fmla="*/ 4218789 h 4454665"/>
              <a:gd name="connsiteX133" fmla="*/ 10599979 w 12192000"/>
              <a:gd name="connsiteY133" fmla="*/ 4271331 h 4454665"/>
              <a:gd name="connsiteX134" fmla="*/ 10571828 w 12192000"/>
              <a:gd name="connsiteY134" fmla="*/ 4306359 h 4454665"/>
              <a:gd name="connsiteX135" fmla="*/ 10550715 w 12192000"/>
              <a:gd name="connsiteY135" fmla="*/ 4278337 h 4454665"/>
              <a:gd name="connsiteX136" fmla="*/ 10550715 w 12192000"/>
              <a:gd name="connsiteY136" fmla="*/ 4218789 h 4454665"/>
              <a:gd name="connsiteX137" fmla="*/ 10540159 w 12192000"/>
              <a:gd name="connsiteY137" fmla="*/ 4218789 h 4454665"/>
              <a:gd name="connsiteX138" fmla="*/ 10471637 w 12192000"/>
              <a:gd name="connsiteY138" fmla="*/ 4218789 h 4454665"/>
              <a:gd name="connsiteX139" fmla="*/ 10427300 w 12192000"/>
              <a:gd name="connsiteY139" fmla="*/ 4267829 h 4454665"/>
              <a:gd name="connsiteX140" fmla="*/ 10471637 w 12192000"/>
              <a:gd name="connsiteY140" fmla="*/ 4316868 h 4454665"/>
              <a:gd name="connsiteX141" fmla="*/ 10515975 w 12192000"/>
              <a:gd name="connsiteY141" fmla="*/ 4267829 h 4454665"/>
              <a:gd name="connsiteX142" fmla="*/ 10471637 w 12192000"/>
              <a:gd name="connsiteY142" fmla="*/ 4218789 h 4454665"/>
              <a:gd name="connsiteX143" fmla="*/ 11655303 w 12192000"/>
              <a:gd name="connsiteY143" fmla="*/ 4204010 h 4454665"/>
              <a:gd name="connsiteX144" fmla="*/ 11659333 w 12192000"/>
              <a:gd name="connsiteY144" fmla="*/ 4214759 h 4454665"/>
              <a:gd name="connsiteX145" fmla="*/ 11663364 w 12192000"/>
              <a:gd name="connsiteY145" fmla="*/ 4221477 h 4454665"/>
              <a:gd name="connsiteX146" fmla="*/ 11648585 w 12192000"/>
              <a:gd name="connsiteY146" fmla="*/ 4221477 h 4454665"/>
              <a:gd name="connsiteX147" fmla="*/ 11652616 w 12192000"/>
              <a:gd name="connsiteY147" fmla="*/ 4214759 h 4454665"/>
              <a:gd name="connsiteX148" fmla="*/ 11659446 w 12192000"/>
              <a:gd name="connsiteY148" fmla="*/ 4193262 h 4454665"/>
              <a:gd name="connsiteX149" fmla="*/ 11649032 w 12192000"/>
              <a:gd name="connsiteY149" fmla="*/ 4196776 h 4454665"/>
              <a:gd name="connsiteX150" fmla="*/ 11645562 w 12192000"/>
              <a:gd name="connsiteY150" fmla="*/ 4214346 h 4454665"/>
              <a:gd name="connsiteX151" fmla="*/ 11635149 w 12192000"/>
              <a:gd name="connsiteY151" fmla="*/ 4235428 h 4454665"/>
              <a:gd name="connsiteX152" fmla="*/ 11645562 w 12192000"/>
              <a:gd name="connsiteY152" fmla="*/ 4238942 h 4454665"/>
              <a:gd name="connsiteX153" fmla="*/ 11645562 w 12192000"/>
              <a:gd name="connsiteY153" fmla="*/ 4228401 h 4454665"/>
              <a:gd name="connsiteX154" fmla="*/ 11666387 w 12192000"/>
              <a:gd name="connsiteY154" fmla="*/ 4228401 h 4454665"/>
              <a:gd name="connsiteX155" fmla="*/ 11666387 w 12192000"/>
              <a:gd name="connsiteY155" fmla="*/ 4235428 h 4454665"/>
              <a:gd name="connsiteX156" fmla="*/ 11676800 w 12192000"/>
              <a:gd name="connsiteY156" fmla="*/ 4235428 h 4454665"/>
              <a:gd name="connsiteX157" fmla="*/ 11666387 w 12192000"/>
              <a:gd name="connsiteY157" fmla="*/ 4214346 h 4454665"/>
              <a:gd name="connsiteX158" fmla="*/ 11659446 w 12192000"/>
              <a:gd name="connsiteY158" fmla="*/ 4196776 h 4454665"/>
              <a:gd name="connsiteX159" fmla="*/ 11659446 w 12192000"/>
              <a:gd name="connsiteY159" fmla="*/ 4193262 h 4454665"/>
              <a:gd name="connsiteX160" fmla="*/ 10964451 w 12192000"/>
              <a:gd name="connsiteY160" fmla="*/ 4193261 h 4454665"/>
              <a:gd name="connsiteX161" fmla="*/ 10953971 w 12192000"/>
              <a:gd name="connsiteY161" fmla="*/ 4196793 h 4454665"/>
              <a:gd name="connsiteX162" fmla="*/ 10953971 w 12192000"/>
              <a:gd name="connsiteY162" fmla="*/ 4217982 h 4454665"/>
              <a:gd name="connsiteX163" fmla="*/ 10936505 w 12192000"/>
              <a:gd name="connsiteY163" fmla="*/ 4217982 h 4454665"/>
              <a:gd name="connsiteX164" fmla="*/ 10936505 w 12192000"/>
              <a:gd name="connsiteY164" fmla="*/ 4228577 h 4454665"/>
              <a:gd name="connsiteX165" fmla="*/ 10953971 w 12192000"/>
              <a:gd name="connsiteY165" fmla="*/ 4228577 h 4454665"/>
              <a:gd name="connsiteX166" fmla="*/ 10953971 w 12192000"/>
              <a:gd name="connsiteY166" fmla="*/ 4285083 h 4454665"/>
              <a:gd name="connsiteX167" fmla="*/ 10974931 w 12192000"/>
              <a:gd name="connsiteY167" fmla="*/ 4316867 h 4454665"/>
              <a:gd name="connsiteX168" fmla="*/ 10988904 w 12192000"/>
              <a:gd name="connsiteY168" fmla="*/ 4313336 h 4454665"/>
              <a:gd name="connsiteX169" fmla="*/ 10988904 w 12192000"/>
              <a:gd name="connsiteY169" fmla="*/ 4302741 h 4454665"/>
              <a:gd name="connsiteX170" fmla="*/ 10978424 w 12192000"/>
              <a:gd name="connsiteY170" fmla="*/ 4306272 h 4454665"/>
              <a:gd name="connsiteX171" fmla="*/ 10964451 w 12192000"/>
              <a:gd name="connsiteY171" fmla="*/ 4292146 h 4454665"/>
              <a:gd name="connsiteX172" fmla="*/ 10964451 w 12192000"/>
              <a:gd name="connsiteY172" fmla="*/ 4228577 h 4454665"/>
              <a:gd name="connsiteX173" fmla="*/ 10985410 w 12192000"/>
              <a:gd name="connsiteY173" fmla="*/ 4228577 h 4454665"/>
              <a:gd name="connsiteX174" fmla="*/ 10985410 w 12192000"/>
              <a:gd name="connsiteY174" fmla="*/ 4217982 h 4454665"/>
              <a:gd name="connsiteX175" fmla="*/ 10964451 w 12192000"/>
              <a:gd name="connsiteY175" fmla="*/ 4217982 h 4454665"/>
              <a:gd name="connsiteX176" fmla="*/ 10964451 w 12192000"/>
              <a:gd name="connsiteY176" fmla="*/ 4193261 h 4454665"/>
              <a:gd name="connsiteX177" fmla="*/ 11599881 w 12192000"/>
              <a:gd name="connsiteY177" fmla="*/ 4190575 h 4454665"/>
              <a:gd name="connsiteX178" fmla="*/ 11589469 w 12192000"/>
              <a:gd name="connsiteY178" fmla="*/ 4232741 h 4454665"/>
              <a:gd name="connsiteX179" fmla="*/ 11599881 w 12192000"/>
              <a:gd name="connsiteY179" fmla="*/ 4232741 h 4454665"/>
              <a:gd name="connsiteX180" fmla="*/ 11603352 w 12192000"/>
              <a:gd name="connsiteY180" fmla="*/ 4208145 h 4454665"/>
              <a:gd name="connsiteX181" fmla="*/ 11617236 w 12192000"/>
              <a:gd name="connsiteY181" fmla="*/ 4236255 h 4454665"/>
              <a:gd name="connsiteX182" fmla="*/ 11624178 w 12192000"/>
              <a:gd name="connsiteY182" fmla="*/ 4236255 h 4454665"/>
              <a:gd name="connsiteX183" fmla="*/ 11631119 w 12192000"/>
              <a:gd name="connsiteY183" fmla="*/ 4194089 h 4454665"/>
              <a:gd name="connsiteX184" fmla="*/ 11624178 w 12192000"/>
              <a:gd name="connsiteY184" fmla="*/ 4194089 h 4454665"/>
              <a:gd name="connsiteX185" fmla="*/ 11620707 w 12192000"/>
              <a:gd name="connsiteY185" fmla="*/ 4222200 h 4454665"/>
              <a:gd name="connsiteX186" fmla="*/ 11606824 w 12192000"/>
              <a:gd name="connsiteY186" fmla="*/ 4190575 h 4454665"/>
              <a:gd name="connsiteX187" fmla="*/ 11599881 w 12192000"/>
              <a:gd name="connsiteY187" fmla="*/ 4190575 h 4454665"/>
              <a:gd name="connsiteX188" fmla="*/ 11709044 w 12192000"/>
              <a:gd name="connsiteY188" fmla="*/ 4186545 h 4454665"/>
              <a:gd name="connsiteX189" fmla="*/ 11674112 w 12192000"/>
              <a:gd name="connsiteY189" fmla="*/ 4193646 h 4454665"/>
              <a:gd name="connsiteX190" fmla="*/ 11674112 w 12192000"/>
              <a:gd name="connsiteY190" fmla="*/ 4200748 h 4454665"/>
              <a:gd name="connsiteX191" fmla="*/ 11688084 w 12192000"/>
              <a:gd name="connsiteY191" fmla="*/ 4200748 h 4454665"/>
              <a:gd name="connsiteX192" fmla="*/ 11695071 w 12192000"/>
              <a:gd name="connsiteY192" fmla="*/ 4236256 h 4454665"/>
              <a:gd name="connsiteX193" fmla="*/ 11702057 w 12192000"/>
              <a:gd name="connsiteY193" fmla="*/ 4232705 h 4454665"/>
              <a:gd name="connsiteX194" fmla="*/ 11695071 w 12192000"/>
              <a:gd name="connsiteY194" fmla="*/ 4197197 h 4454665"/>
              <a:gd name="connsiteX195" fmla="*/ 11709044 w 12192000"/>
              <a:gd name="connsiteY195" fmla="*/ 4193646 h 4454665"/>
              <a:gd name="connsiteX196" fmla="*/ 11564748 w 12192000"/>
              <a:gd name="connsiteY196" fmla="*/ 4186545 h 4454665"/>
              <a:gd name="connsiteX197" fmla="*/ 11575228 w 12192000"/>
              <a:gd name="connsiteY197" fmla="*/ 4189904 h 4454665"/>
              <a:gd name="connsiteX198" fmla="*/ 11578720 w 12192000"/>
              <a:gd name="connsiteY198" fmla="*/ 4193263 h 4454665"/>
              <a:gd name="connsiteX199" fmla="*/ 11578720 w 12192000"/>
              <a:gd name="connsiteY199" fmla="*/ 4196621 h 4454665"/>
              <a:gd name="connsiteX200" fmla="*/ 11571734 w 12192000"/>
              <a:gd name="connsiteY200" fmla="*/ 4199980 h 4454665"/>
              <a:gd name="connsiteX201" fmla="*/ 11561254 w 12192000"/>
              <a:gd name="connsiteY201" fmla="*/ 4196621 h 4454665"/>
              <a:gd name="connsiteX202" fmla="*/ 11564748 w 12192000"/>
              <a:gd name="connsiteY202" fmla="*/ 4193263 h 4454665"/>
              <a:gd name="connsiteX203" fmla="*/ 11564748 w 12192000"/>
              <a:gd name="connsiteY203" fmla="*/ 4186545 h 4454665"/>
              <a:gd name="connsiteX204" fmla="*/ 11014562 w 12192000"/>
              <a:gd name="connsiteY204" fmla="*/ 4184659 h 4454665"/>
              <a:gd name="connsiteX205" fmla="*/ 11014562 w 12192000"/>
              <a:gd name="connsiteY205" fmla="*/ 4198353 h 4454665"/>
              <a:gd name="connsiteX206" fmla="*/ 11026851 w 12192000"/>
              <a:gd name="connsiteY206" fmla="*/ 4198353 h 4454665"/>
              <a:gd name="connsiteX207" fmla="*/ 11026851 w 12192000"/>
              <a:gd name="connsiteY207" fmla="*/ 4184659 h 4454665"/>
              <a:gd name="connsiteX208" fmla="*/ 11715762 w 12192000"/>
              <a:gd name="connsiteY208" fmla="*/ 4182513 h 4454665"/>
              <a:gd name="connsiteX209" fmla="*/ 11729582 w 12192000"/>
              <a:gd name="connsiteY209" fmla="*/ 4225507 h 4454665"/>
              <a:gd name="connsiteX210" fmla="*/ 11739946 w 12192000"/>
              <a:gd name="connsiteY210" fmla="*/ 4221924 h 4454665"/>
              <a:gd name="connsiteX211" fmla="*/ 11726127 w 12192000"/>
              <a:gd name="connsiteY211" fmla="*/ 4182513 h 4454665"/>
              <a:gd name="connsiteX212" fmla="*/ 11715762 w 12192000"/>
              <a:gd name="connsiteY212" fmla="*/ 4182513 h 4454665"/>
              <a:gd name="connsiteX213" fmla="*/ 10346688 w 12192000"/>
              <a:gd name="connsiteY213" fmla="*/ 4182513 h 4454665"/>
              <a:gd name="connsiteX214" fmla="*/ 10346688 w 12192000"/>
              <a:gd name="connsiteY214" fmla="*/ 4312837 h 4454665"/>
              <a:gd name="connsiteX215" fmla="*/ 10361467 w 12192000"/>
              <a:gd name="connsiteY215" fmla="*/ 4312837 h 4454665"/>
              <a:gd name="connsiteX216" fmla="*/ 10361467 w 12192000"/>
              <a:gd name="connsiteY216" fmla="*/ 4253721 h 4454665"/>
              <a:gd name="connsiteX217" fmla="*/ 10407148 w 12192000"/>
              <a:gd name="connsiteY217" fmla="*/ 4253721 h 4454665"/>
              <a:gd name="connsiteX218" fmla="*/ 10407148 w 12192000"/>
              <a:gd name="connsiteY218" fmla="*/ 4242973 h 4454665"/>
              <a:gd name="connsiteX219" fmla="*/ 10361467 w 12192000"/>
              <a:gd name="connsiteY219" fmla="*/ 4242973 h 4454665"/>
              <a:gd name="connsiteX220" fmla="*/ 10361467 w 12192000"/>
              <a:gd name="connsiteY220" fmla="*/ 4193261 h 4454665"/>
              <a:gd name="connsiteX221" fmla="*/ 10409835 w 12192000"/>
              <a:gd name="connsiteY221" fmla="*/ 4193261 h 4454665"/>
              <a:gd name="connsiteX222" fmla="*/ 10409835 w 12192000"/>
              <a:gd name="connsiteY222" fmla="*/ 4182513 h 4454665"/>
              <a:gd name="connsiteX223" fmla="*/ 11561143 w 12192000"/>
              <a:gd name="connsiteY223" fmla="*/ 4175796 h 4454665"/>
              <a:gd name="connsiteX224" fmla="*/ 11554200 w 12192000"/>
              <a:gd name="connsiteY224" fmla="*/ 4193263 h 4454665"/>
              <a:gd name="connsiteX225" fmla="*/ 11554200 w 12192000"/>
              <a:gd name="connsiteY225" fmla="*/ 4196755 h 4454665"/>
              <a:gd name="connsiteX226" fmla="*/ 11543788 w 12192000"/>
              <a:gd name="connsiteY226" fmla="*/ 4214222 h 4454665"/>
              <a:gd name="connsiteX227" fmla="*/ 11554200 w 12192000"/>
              <a:gd name="connsiteY227" fmla="*/ 4217715 h 4454665"/>
              <a:gd name="connsiteX228" fmla="*/ 11557671 w 12192000"/>
              <a:gd name="connsiteY228" fmla="*/ 4203742 h 4454665"/>
              <a:gd name="connsiteX229" fmla="*/ 11568084 w 12192000"/>
              <a:gd name="connsiteY229" fmla="*/ 4207236 h 4454665"/>
              <a:gd name="connsiteX230" fmla="*/ 11568084 w 12192000"/>
              <a:gd name="connsiteY230" fmla="*/ 4224701 h 4454665"/>
              <a:gd name="connsiteX231" fmla="*/ 11578497 w 12192000"/>
              <a:gd name="connsiteY231" fmla="*/ 4228195 h 4454665"/>
              <a:gd name="connsiteX232" fmla="*/ 11575026 w 12192000"/>
              <a:gd name="connsiteY232" fmla="*/ 4207236 h 4454665"/>
              <a:gd name="connsiteX233" fmla="*/ 11585438 w 12192000"/>
              <a:gd name="connsiteY233" fmla="*/ 4196755 h 4454665"/>
              <a:gd name="connsiteX234" fmla="*/ 11585438 w 12192000"/>
              <a:gd name="connsiteY234" fmla="*/ 4193263 h 4454665"/>
              <a:gd name="connsiteX235" fmla="*/ 11578497 w 12192000"/>
              <a:gd name="connsiteY235" fmla="*/ 4182783 h 4454665"/>
              <a:gd name="connsiteX236" fmla="*/ 11561143 w 12192000"/>
              <a:gd name="connsiteY236" fmla="*/ 4175796 h 4454665"/>
              <a:gd name="connsiteX237" fmla="*/ 11766241 w 12192000"/>
              <a:gd name="connsiteY237" fmla="*/ 4173089 h 4454665"/>
              <a:gd name="connsiteX238" fmla="*/ 11774878 w 12192000"/>
              <a:gd name="connsiteY238" fmla="*/ 4178820 h 4454665"/>
              <a:gd name="connsiteX239" fmla="*/ 11774878 w 12192000"/>
              <a:gd name="connsiteY239" fmla="*/ 4185873 h 4454665"/>
              <a:gd name="connsiteX240" fmla="*/ 11771423 w 12192000"/>
              <a:gd name="connsiteY240" fmla="*/ 4196454 h 4454665"/>
              <a:gd name="connsiteX241" fmla="*/ 11767968 w 12192000"/>
              <a:gd name="connsiteY241" fmla="*/ 4199981 h 4454665"/>
              <a:gd name="connsiteX242" fmla="*/ 11754149 w 12192000"/>
              <a:gd name="connsiteY242" fmla="*/ 4196454 h 4454665"/>
              <a:gd name="connsiteX243" fmla="*/ 11750694 w 12192000"/>
              <a:gd name="connsiteY243" fmla="*/ 4192928 h 4454665"/>
              <a:gd name="connsiteX244" fmla="*/ 11750694 w 12192000"/>
              <a:gd name="connsiteY244" fmla="*/ 4185873 h 4454665"/>
              <a:gd name="connsiteX245" fmla="*/ 11757604 w 12192000"/>
              <a:gd name="connsiteY245" fmla="*/ 4175293 h 4454665"/>
              <a:gd name="connsiteX246" fmla="*/ 11766241 w 12192000"/>
              <a:gd name="connsiteY246" fmla="*/ 4173089 h 4454665"/>
              <a:gd name="connsiteX247" fmla="*/ 10810738 w 12192000"/>
              <a:gd name="connsiteY247" fmla="*/ 4171764 h 4454665"/>
              <a:gd name="connsiteX248" fmla="*/ 10810738 w 12192000"/>
              <a:gd name="connsiteY248" fmla="*/ 4235468 h 4454665"/>
              <a:gd name="connsiteX249" fmla="*/ 10782231 w 12192000"/>
              <a:gd name="connsiteY249" fmla="*/ 4217772 h 4454665"/>
              <a:gd name="connsiteX250" fmla="*/ 10743034 w 12192000"/>
              <a:gd name="connsiteY250" fmla="*/ 4267320 h 4454665"/>
              <a:gd name="connsiteX251" fmla="*/ 10782231 w 12192000"/>
              <a:gd name="connsiteY251" fmla="*/ 4316867 h 4454665"/>
              <a:gd name="connsiteX252" fmla="*/ 10810738 w 12192000"/>
              <a:gd name="connsiteY252" fmla="*/ 4299171 h 4454665"/>
              <a:gd name="connsiteX253" fmla="*/ 10810738 w 12192000"/>
              <a:gd name="connsiteY253" fmla="*/ 4313328 h 4454665"/>
              <a:gd name="connsiteX254" fmla="*/ 10824991 w 12192000"/>
              <a:gd name="connsiteY254" fmla="*/ 4313328 h 4454665"/>
              <a:gd name="connsiteX255" fmla="*/ 10824991 w 12192000"/>
              <a:gd name="connsiteY255" fmla="*/ 4171764 h 4454665"/>
              <a:gd name="connsiteX256" fmla="*/ 10810738 w 12192000"/>
              <a:gd name="connsiteY256" fmla="*/ 4171764 h 4454665"/>
              <a:gd name="connsiteX257" fmla="*/ 11768161 w 12192000"/>
              <a:gd name="connsiteY257" fmla="*/ 4166248 h 4454665"/>
              <a:gd name="connsiteX258" fmla="*/ 11750694 w 12192000"/>
              <a:gd name="connsiteY258" fmla="*/ 4169271 h 4454665"/>
              <a:gd name="connsiteX259" fmla="*/ 11739946 w 12192000"/>
              <a:gd name="connsiteY259" fmla="*/ 4186545 h 4454665"/>
              <a:gd name="connsiteX260" fmla="*/ 11743528 w 12192000"/>
              <a:gd name="connsiteY260" fmla="*/ 4196910 h 4454665"/>
              <a:gd name="connsiteX261" fmla="*/ 11772191 w 12192000"/>
              <a:gd name="connsiteY261" fmla="*/ 4203820 h 4454665"/>
              <a:gd name="connsiteX262" fmla="*/ 11782939 w 12192000"/>
              <a:gd name="connsiteY262" fmla="*/ 4196910 h 4454665"/>
              <a:gd name="connsiteX263" fmla="*/ 11782939 w 12192000"/>
              <a:gd name="connsiteY263" fmla="*/ 4186545 h 4454665"/>
              <a:gd name="connsiteX264" fmla="*/ 11782939 w 12192000"/>
              <a:gd name="connsiteY264" fmla="*/ 4176181 h 4454665"/>
              <a:gd name="connsiteX265" fmla="*/ 11768161 w 12192000"/>
              <a:gd name="connsiteY265" fmla="*/ 4166248 h 4454665"/>
              <a:gd name="connsiteX266" fmla="*/ 11525909 w 12192000"/>
              <a:gd name="connsiteY266" fmla="*/ 4158330 h 4454665"/>
              <a:gd name="connsiteX267" fmla="*/ 11504825 w 12192000"/>
              <a:gd name="connsiteY267" fmla="*/ 4193262 h 4454665"/>
              <a:gd name="connsiteX268" fmla="*/ 11529423 w 12192000"/>
              <a:gd name="connsiteY268" fmla="*/ 4210728 h 4454665"/>
              <a:gd name="connsiteX269" fmla="*/ 11532937 w 12192000"/>
              <a:gd name="connsiteY269" fmla="*/ 4203742 h 4454665"/>
              <a:gd name="connsiteX270" fmla="*/ 11515367 w 12192000"/>
              <a:gd name="connsiteY270" fmla="*/ 4193262 h 4454665"/>
              <a:gd name="connsiteX271" fmla="*/ 11522395 w 12192000"/>
              <a:gd name="connsiteY271" fmla="*/ 4182783 h 4454665"/>
              <a:gd name="connsiteX272" fmla="*/ 11532937 w 12192000"/>
              <a:gd name="connsiteY272" fmla="*/ 4189769 h 4454665"/>
              <a:gd name="connsiteX273" fmla="*/ 11536450 w 12192000"/>
              <a:gd name="connsiteY273" fmla="*/ 4182783 h 4454665"/>
              <a:gd name="connsiteX274" fmla="*/ 11525909 w 12192000"/>
              <a:gd name="connsiteY274" fmla="*/ 4175796 h 4454665"/>
              <a:gd name="connsiteX275" fmla="*/ 11529423 w 12192000"/>
              <a:gd name="connsiteY275" fmla="*/ 4168810 h 4454665"/>
              <a:gd name="connsiteX276" fmla="*/ 11546992 w 12192000"/>
              <a:gd name="connsiteY276" fmla="*/ 4179289 h 4454665"/>
              <a:gd name="connsiteX277" fmla="*/ 11550506 w 12192000"/>
              <a:gd name="connsiteY277" fmla="*/ 4172302 h 4454665"/>
              <a:gd name="connsiteX278" fmla="*/ 11525909 w 12192000"/>
              <a:gd name="connsiteY278" fmla="*/ 4158330 h 4454665"/>
              <a:gd name="connsiteX279" fmla="*/ 11803361 w 12192000"/>
              <a:gd name="connsiteY279" fmla="*/ 4130116 h 4454665"/>
              <a:gd name="connsiteX280" fmla="*/ 11796375 w 12192000"/>
              <a:gd name="connsiteY280" fmla="*/ 4137169 h 4454665"/>
              <a:gd name="connsiteX281" fmla="*/ 11813840 w 12192000"/>
              <a:gd name="connsiteY281" fmla="*/ 4154803 h 4454665"/>
              <a:gd name="connsiteX282" fmla="*/ 11785895 w 12192000"/>
              <a:gd name="connsiteY282" fmla="*/ 4147750 h 4454665"/>
              <a:gd name="connsiteX283" fmla="*/ 11778908 w 12192000"/>
              <a:gd name="connsiteY283" fmla="*/ 4151276 h 4454665"/>
              <a:gd name="connsiteX284" fmla="*/ 11803361 w 12192000"/>
              <a:gd name="connsiteY284" fmla="*/ 4186545 h 4454665"/>
              <a:gd name="connsiteX285" fmla="*/ 11810348 w 12192000"/>
              <a:gd name="connsiteY285" fmla="*/ 4179491 h 4454665"/>
              <a:gd name="connsiteX286" fmla="*/ 11796375 w 12192000"/>
              <a:gd name="connsiteY286" fmla="*/ 4158330 h 4454665"/>
              <a:gd name="connsiteX287" fmla="*/ 11824320 w 12192000"/>
              <a:gd name="connsiteY287" fmla="*/ 4168910 h 4454665"/>
              <a:gd name="connsiteX288" fmla="*/ 11831307 w 12192000"/>
              <a:gd name="connsiteY288" fmla="*/ 4161857 h 4454665"/>
              <a:gd name="connsiteX289" fmla="*/ 11803361 w 12192000"/>
              <a:gd name="connsiteY289" fmla="*/ 4130116 h 4454665"/>
              <a:gd name="connsiteX290" fmla="*/ 11495008 w 12192000"/>
              <a:gd name="connsiteY290" fmla="*/ 4130116 h 4454665"/>
              <a:gd name="connsiteX291" fmla="*/ 11487980 w 12192000"/>
              <a:gd name="connsiteY291" fmla="*/ 4133629 h 4454665"/>
              <a:gd name="connsiteX292" fmla="*/ 11498522 w 12192000"/>
              <a:gd name="connsiteY292" fmla="*/ 4144171 h 4454665"/>
              <a:gd name="connsiteX293" fmla="*/ 11473924 w 12192000"/>
              <a:gd name="connsiteY293" fmla="*/ 4168768 h 4454665"/>
              <a:gd name="connsiteX294" fmla="*/ 11480952 w 12192000"/>
              <a:gd name="connsiteY294" fmla="*/ 4175796 h 4454665"/>
              <a:gd name="connsiteX295" fmla="*/ 11505548 w 12192000"/>
              <a:gd name="connsiteY295" fmla="*/ 4151199 h 4454665"/>
              <a:gd name="connsiteX296" fmla="*/ 11516090 w 12192000"/>
              <a:gd name="connsiteY296" fmla="*/ 4158226 h 4454665"/>
              <a:gd name="connsiteX297" fmla="*/ 11519604 w 12192000"/>
              <a:gd name="connsiteY297" fmla="*/ 4151199 h 4454665"/>
              <a:gd name="connsiteX298" fmla="*/ 11495008 w 12192000"/>
              <a:gd name="connsiteY298" fmla="*/ 4130116 h 4454665"/>
              <a:gd name="connsiteX299" fmla="*/ 11824589 w 12192000"/>
              <a:gd name="connsiteY299" fmla="*/ 4119367 h 4454665"/>
              <a:gd name="connsiteX300" fmla="*/ 11842055 w 12192000"/>
              <a:gd name="connsiteY300" fmla="*/ 4126085 h 4454665"/>
              <a:gd name="connsiteX301" fmla="*/ 11842055 w 12192000"/>
              <a:gd name="connsiteY301" fmla="*/ 4130116 h 4454665"/>
              <a:gd name="connsiteX302" fmla="*/ 11835337 w 12192000"/>
              <a:gd name="connsiteY302" fmla="*/ 4136834 h 4454665"/>
              <a:gd name="connsiteX303" fmla="*/ 11831307 w 12192000"/>
              <a:gd name="connsiteY303" fmla="*/ 4130116 h 4454665"/>
              <a:gd name="connsiteX304" fmla="*/ 11820942 w 12192000"/>
              <a:gd name="connsiteY304" fmla="*/ 4112649 h 4454665"/>
              <a:gd name="connsiteX305" fmla="*/ 11813840 w 12192000"/>
              <a:gd name="connsiteY305" fmla="*/ 4119591 h 4454665"/>
              <a:gd name="connsiteX306" fmla="*/ 11820942 w 12192000"/>
              <a:gd name="connsiteY306" fmla="*/ 4130003 h 4454665"/>
              <a:gd name="connsiteX307" fmla="*/ 11838696 w 12192000"/>
              <a:gd name="connsiteY307" fmla="*/ 4154299 h 4454665"/>
              <a:gd name="connsiteX308" fmla="*/ 11842247 w 12192000"/>
              <a:gd name="connsiteY308" fmla="*/ 4150829 h 4454665"/>
              <a:gd name="connsiteX309" fmla="*/ 11838696 w 12192000"/>
              <a:gd name="connsiteY309" fmla="*/ 4143887 h 4454665"/>
              <a:gd name="connsiteX310" fmla="*/ 11849349 w 12192000"/>
              <a:gd name="connsiteY310" fmla="*/ 4130003 h 4454665"/>
              <a:gd name="connsiteX311" fmla="*/ 11856450 w 12192000"/>
              <a:gd name="connsiteY311" fmla="*/ 4130003 h 4454665"/>
              <a:gd name="connsiteX312" fmla="*/ 11860002 w 12192000"/>
              <a:gd name="connsiteY312" fmla="*/ 4130003 h 4454665"/>
              <a:gd name="connsiteX313" fmla="*/ 11863552 w 12192000"/>
              <a:gd name="connsiteY313" fmla="*/ 4123061 h 4454665"/>
              <a:gd name="connsiteX314" fmla="*/ 11820942 w 12192000"/>
              <a:gd name="connsiteY314" fmla="*/ 4112649 h 4454665"/>
              <a:gd name="connsiteX315" fmla="*/ 11466198 w 12192000"/>
              <a:gd name="connsiteY315" fmla="*/ 4097870 h 4454665"/>
              <a:gd name="connsiteX316" fmla="*/ 11430930 w 12192000"/>
              <a:gd name="connsiteY316" fmla="*/ 4122950 h 4454665"/>
              <a:gd name="connsiteX317" fmla="*/ 11437984 w 12192000"/>
              <a:gd name="connsiteY317" fmla="*/ 4130116 h 4454665"/>
              <a:gd name="connsiteX318" fmla="*/ 11459145 w 12192000"/>
              <a:gd name="connsiteY318" fmla="*/ 4115785 h 4454665"/>
              <a:gd name="connsiteX319" fmla="*/ 11448564 w 12192000"/>
              <a:gd name="connsiteY319" fmla="*/ 4144446 h 4454665"/>
              <a:gd name="connsiteX320" fmla="*/ 11455618 w 12192000"/>
              <a:gd name="connsiteY320" fmla="*/ 4151612 h 4454665"/>
              <a:gd name="connsiteX321" fmla="*/ 11487359 w 12192000"/>
              <a:gd name="connsiteY321" fmla="*/ 4122950 h 4454665"/>
              <a:gd name="connsiteX322" fmla="*/ 11483833 w 12192000"/>
              <a:gd name="connsiteY322" fmla="*/ 4115785 h 4454665"/>
              <a:gd name="connsiteX323" fmla="*/ 11462672 w 12192000"/>
              <a:gd name="connsiteY323" fmla="*/ 4133698 h 4454665"/>
              <a:gd name="connsiteX324" fmla="*/ 11473252 w 12192000"/>
              <a:gd name="connsiteY324" fmla="*/ 4105036 h 4454665"/>
              <a:gd name="connsiteX325" fmla="*/ 11466198 w 12192000"/>
              <a:gd name="connsiteY325" fmla="*/ 4097870 h 4454665"/>
              <a:gd name="connsiteX326" fmla="*/ 11835338 w 12192000"/>
              <a:gd name="connsiteY326" fmla="*/ 4087122 h 4454665"/>
              <a:gd name="connsiteX327" fmla="*/ 11831307 w 12192000"/>
              <a:gd name="connsiteY327" fmla="*/ 4095183 h 4454665"/>
              <a:gd name="connsiteX328" fmla="*/ 11870270 w 12192000"/>
              <a:gd name="connsiteY328" fmla="*/ 4115337 h 4454665"/>
              <a:gd name="connsiteX329" fmla="*/ 11883706 w 12192000"/>
              <a:gd name="connsiteY329" fmla="*/ 4091153 h 4454665"/>
              <a:gd name="connsiteX330" fmla="*/ 11876988 w 12192000"/>
              <a:gd name="connsiteY330" fmla="*/ 4087122 h 4454665"/>
              <a:gd name="connsiteX331" fmla="*/ 11866239 w 12192000"/>
              <a:gd name="connsiteY331" fmla="*/ 4105932 h 4454665"/>
              <a:gd name="connsiteX332" fmla="*/ 11459634 w 12192000"/>
              <a:gd name="connsiteY332" fmla="*/ 4084435 h 4454665"/>
              <a:gd name="connsiteX333" fmla="*/ 11424212 w 12192000"/>
              <a:gd name="connsiteY333" fmla="*/ 4105597 h 4454665"/>
              <a:gd name="connsiteX334" fmla="*/ 11427754 w 12192000"/>
              <a:gd name="connsiteY334" fmla="*/ 4112650 h 4454665"/>
              <a:gd name="connsiteX335" fmla="*/ 11463176 w 12192000"/>
              <a:gd name="connsiteY335" fmla="*/ 4091489 h 4454665"/>
              <a:gd name="connsiteX336" fmla="*/ 11459634 w 12192000"/>
              <a:gd name="connsiteY336" fmla="*/ 4084435 h 4454665"/>
              <a:gd name="connsiteX337" fmla="*/ 11450927 w 12192000"/>
              <a:gd name="connsiteY337" fmla="*/ 4050825 h 4454665"/>
              <a:gd name="connsiteX338" fmla="*/ 11456192 w 12192000"/>
              <a:gd name="connsiteY338" fmla="*/ 4056556 h 4454665"/>
              <a:gd name="connsiteX339" fmla="*/ 11649257 w 12192000"/>
              <a:gd name="connsiteY339" fmla="*/ 4187049 h 4454665"/>
              <a:gd name="connsiteX340" fmla="*/ 11842320 w 12192000"/>
              <a:gd name="connsiteY340" fmla="*/ 4056556 h 4454665"/>
              <a:gd name="connsiteX341" fmla="*/ 11847586 w 12192000"/>
              <a:gd name="connsiteY341" fmla="*/ 4050825 h 4454665"/>
              <a:gd name="connsiteX342" fmla="*/ 11852851 w 12192000"/>
              <a:gd name="connsiteY342" fmla="*/ 4053029 h 4454665"/>
              <a:gd name="connsiteX343" fmla="*/ 11891464 w 12192000"/>
              <a:gd name="connsiteY343" fmla="*/ 4063610 h 4454665"/>
              <a:gd name="connsiteX344" fmla="*/ 11898484 w 12192000"/>
              <a:gd name="connsiteY344" fmla="*/ 4074190 h 4454665"/>
              <a:gd name="connsiteX345" fmla="*/ 11649257 w 12192000"/>
              <a:gd name="connsiteY345" fmla="*/ 4247005 h 4454665"/>
              <a:gd name="connsiteX346" fmla="*/ 11400028 w 12192000"/>
              <a:gd name="connsiteY346" fmla="*/ 4077718 h 4454665"/>
              <a:gd name="connsiteX347" fmla="*/ 11407049 w 12192000"/>
              <a:gd name="connsiteY347" fmla="*/ 4063610 h 4454665"/>
              <a:gd name="connsiteX348" fmla="*/ 11445662 w 12192000"/>
              <a:gd name="connsiteY348" fmla="*/ 4053029 h 4454665"/>
              <a:gd name="connsiteX349" fmla="*/ 11450927 w 12192000"/>
              <a:gd name="connsiteY349" fmla="*/ 4050825 h 4454665"/>
              <a:gd name="connsiteX350" fmla="*/ 11603442 w 12192000"/>
              <a:gd name="connsiteY350" fmla="*/ 4044987 h 4454665"/>
              <a:gd name="connsiteX351" fmla="*/ 11613922 w 12192000"/>
              <a:gd name="connsiteY351" fmla="*/ 4044987 h 4454665"/>
              <a:gd name="connsiteX352" fmla="*/ 11617414 w 12192000"/>
              <a:gd name="connsiteY352" fmla="*/ 4052078 h 4454665"/>
              <a:gd name="connsiteX353" fmla="*/ 11624401 w 12192000"/>
              <a:gd name="connsiteY353" fmla="*/ 4154897 h 4454665"/>
              <a:gd name="connsiteX354" fmla="*/ 11620908 w 12192000"/>
              <a:gd name="connsiteY354" fmla="*/ 4165534 h 4454665"/>
              <a:gd name="connsiteX355" fmla="*/ 11613922 w 12192000"/>
              <a:gd name="connsiteY355" fmla="*/ 4165534 h 4454665"/>
              <a:gd name="connsiteX356" fmla="*/ 11505632 w 12192000"/>
              <a:gd name="connsiteY356" fmla="*/ 4101714 h 4454665"/>
              <a:gd name="connsiteX357" fmla="*/ 11502138 w 12192000"/>
              <a:gd name="connsiteY357" fmla="*/ 4098169 h 4454665"/>
              <a:gd name="connsiteX358" fmla="*/ 11502138 w 12192000"/>
              <a:gd name="connsiteY358" fmla="*/ 4094624 h 4454665"/>
              <a:gd name="connsiteX359" fmla="*/ 11509124 w 12192000"/>
              <a:gd name="connsiteY359" fmla="*/ 4091079 h 4454665"/>
              <a:gd name="connsiteX360" fmla="*/ 11603442 w 12192000"/>
              <a:gd name="connsiteY360" fmla="*/ 4044987 h 4454665"/>
              <a:gd name="connsiteX361" fmla="*/ 11688084 w 12192000"/>
              <a:gd name="connsiteY361" fmla="*/ 4041441 h 4454665"/>
              <a:gd name="connsiteX362" fmla="*/ 11698565 w 12192000"/>
              <a:gd name="connsiteY362" fmla="*/ 4041441 h 4454665"/>
              <a:gd name="connsiteX363" fmla="*/ 11789388 w 12192000"/>
              <a:gd name="connsiteY363" fmla="*/ 4087352 h 4454665"/>
              <a:gd name="connsiteX364" fmla="*/ 11796375 w 12192000"/>
              <a:gd name="connsiteY364" fmla="*/ 4094416 h 4454665"/>
              <a:gd name="connsiteX365" fmla="*/ 11792882 w 12192000"/>
              <a:gd name="connsiteY365" fmla="*/ 4101479 h 4454665"/>
              <a:gd name="connsiteX366" fmla="*/ 11684592 w 12192000"/>
              <a:gd name="connsiteY366" fmla="*/ 4165048 h 4454665"/>
              <a:gd name="connsiteX367" fmla="*/ 11677605 w 12192000"/>
              <a:gd name="connsiteY367" fmla="*/ 4165048 h 4454665"/>
              <a:gd name="connsiteX368" fmla="*/ 11674112 w 12192000"/>
              <a:gd name="connsiteY368" fmla="*/ 4154453 h 4454665"/>
              <a:gd name="connsiteX369" fmla="*/ 11684592 w 12192000"/>
              <a:gd name="connsiteY369" fmla="*/ 4052037 h 4454665"/>
              <a:gd name="connsiteX370" fmla="*/ 11688084 w 12192000"/>
              <a:gd name="connsiteY370" fmla="*/ 4041441 h 4454665"/>
              <a:gd name="connsiteX371" fmla="*/ 10810283 w 12192000"/>
              <a:gd name="connsiteY371" fmla="*/ 4002477 h 4454665"/>
              <a:gd name="connsiteX372" fmla="*/ 10851862 w 12192000"/>
              <a:gd name="connsiteY372" fmla="*/ 4002477 h 4454665"/>
              <a:gd name="connsiteX373" fmla="*/ 10851862 w 12192000"/>
              <a:gd name="connsiteY373" fmla="*/ 4045087 h 4454665"/>
              <a:gd name="connsiteX374" fmla="*/ 10803353 w 12192000"/>
              <a:gd name="connsiteY374" fmla="*/ 4052189 h 4454665"/>
              <a:gd name="connsiteX375" fmla="*/ 10786028 w 12192000"/>
              <a:gd name="connsiteY375" fmla="*/ 4027333 h 4454665"/>
              <a:gd name="connsiteX376" fmla="*/ 10810283 w 12192000"/>
              <a:gd name="connsiteY376" fmla="*/ 4002477 h 4454665"/>
              <a:gd name="connsiteX377" fmla="*/ 10494479 w 12192000"/>
              <a:gd name="connsiteY377" fmla="*/ 3932612 h 4454665"/>
              <a:gd name="connsiteX378" fmla="*/ 10536128 w 12192000"/>
              <a:gd name="connsiteY378" fmla="*/ 3988884 h 4454665"/>
              <a:gd name="connsiteX379" fmla="*/ 10494479 w 12192000"/>
              <a:gd name="connsiteY379" fmla="*/ 4052188 h 4454665"/>
              <a:gd name="connsiteX380" fmla="*/ 10452829 w 12192000"/>
              <a:gd name="connsiteY380" fmla="*/ 3988884 h 4454665"/>
              <a:gd name="connsiteX381" fmla="*/ 10494479 w 12192000"/>
              <a:gd name="connsiteY381" fmla="*/ 3932612 h 4454665"/>
              <a:gd name="connsiteX382" fmla="*/ 11639005 w 12192000"/>
              <a:gd name="connsiteY382" fmla="*/ 3928583 h 4454665"/>
              <a:gd name="connsiteX383" fmla="*/ 11660034 w 12192000"/>
              <a:gd name="connsiteY383" fmla="*/ 3928583 h 4454665"/>
              <a:gd name="connsiteX384" fmla="*/ 11660034 w 12192000"/>
              <a:gd name="connsiteY384" fmla="*/ 3939223 h 4454665"/>
              <a:gd name="connsiteX385" fmla="*/ 11691578 w 12192000"/>
              <a:gd name="connsiteY385" fmla="*/ 3978240 h 4454665"/>
              <a:gd name="connsiteX386" fmla="*/ 11649519 w 12192000"/>
              <a:gd name="connsiteY386" fmla="*/ 4017257 h 4454665"/>
              <a:gd name="connsiteX387" fmla="*/ 11610966 w 12192000"/>
              <a:gd name="connsiteY387" fmla="*/ 3978240 h 4454665"/>
              <a:gd name="connsiteX388" fmla="*/ 11639005 w 12192000"/>
              <a:gd name="connsiteY388" fmla="*/ 3939223 h 4454665"/>
              <a:gd name="connsiteX389" fmla="*/ 11639005 w 12192000"/>
              <a:gd name="connsiteY389" fmla="*/ 3928583 h 4454665"/>
              <a:gd name="connsiteX390" fmla="*/ 11649257 w 12192000"/>
              <a:gd name="connsiteY390" fmla="*/ 3917834 h 4454665"/>
              <a:gd name="connsiteX391" fmla="*/ 11589469 w 12192000"/>
              <a:gd name="connsiteY391" fmla="*/ 3978294 h 4454665"/>
              <a:gd name="connsiteX392" fmla="*/ 11649257 w 12192000"/>
              <a:gd name="connsiteY392" fmla="*/ 4038754 h 4454665"/>
              <a:gd name="connsiteX393" fmla="*/ 11709045 w 12192000"/>
              <a:gd name="connsiteY393" fmla="*/ 3978294 h 4454665"/>
              <a:gd name="connsiteX394" fmla="*/ 11649257 w 12192000"/>
              <a:gd name="connsiteY394" fmla="*/ 3917834 h 4454665"/>
              <a:gd name="connsiteX395" fmla="*/ 11649257 w 12192000"/>
              <a:gd name="connsiteY395" fmla="*/ 3911117 h 4454665"/>
              <a:gd name="connsiteX396" fmla="*/ 11715763 w 12192000"/>
              <a:gd name="connsiteY396" fmla="*/ 3978294 h 4454665"/>
              <a:gd name="connsiteX397" fmla="*/ 11649257 w 12192000"/>
              <a:gd name="connsiteY397" fmla="*/ 4045472 h 4454665"/>
              <a:gd name="connsiteX398" fmla="*/ 11582751 w 12192000"/>
              <a:gd name="connsiteY398" fmla="*/ 3978294 h 4454665"/>
              <a:gd name="connsiteX399" fmla="*/ 11649257 w 12192000"/>
              <a:gd name="connsiteY399" fmla="*/ 3911117 h 4454665"/>
              <a:gd name="connsiteX400" fmla="*/ 11824549 w 12192000"/>
              <a:gd name="connsiteY400" fmla="*/ 3908430 h 4454665"/>
              <a:gd name="connsiteX401" fmla="*/ 11828050 w 12192000"/>
              <a:gd name="connsiteY401" fmla="*/ 3915483 h 4454665"/>
              <a:gd name="connsiteX402" fmla="*/ 11828050 w 12192000"/>
              <a:gd name="connsiteY402" fmla="*/ 4038922 h 4454665"/>
              <a:gd name="connsiteX403" fmla="*/ 11824549 w 12192000"/>
              <a:gd name="connsiteY403" fmla="*/ 4045976 h 4454665"/>
              <a:gd name="connsiteX404" fmla="*/ 11817546 w 12192000"/>
              <a:gd name="connsiteY404" fmla="*/ 4045976 h 4454665"/>
              <a:gd name="connsiteX405" fmla="*/ 11730012 w 12192000"/>
              <a:gd name="connsiteY405" fmla="*/ 3986020 h 4454665"/>
              <a:gd name="connsiteX406" fmla="*/ 11726510 w 12192000"/>
              <a:gd name="connsiteY406" fmla="*/ 3978966 h 4454665"/>
              <a:gd name="connsiteX407" fmla="*/ 11730012 w 12192000"/>
              <a:gd name="connsiteY407" fmla="*/ 3968385 h 4454665"/>
              <a:gd name="connsiteX408" fmla="*/ 11814044 w 12192000"/>
              <a:gd name="connsiteY408" fmla="*/ 3911956 h 4454665"/>
              <a:gd name="connsiteX409" fmla="*/ 11824549 w 12192000"/>
              <a:gd name="connsiteY409" fmla="*/ 3908430 h 4454665"/>
              <a:gd name="connsiteX410" fmla="*/ 11473964 w 12192000"/>
              <a:gd name="connsiteY410" fmla="*/ 3908430 h 4454665"/>
              <a:gd name="connsiteX411" fmla="*/ 11480967 w 12192000"/>
              <a:gd name="connsiteY411" fmla="*/ 3911956 h 4454665"/>
              <a:gd name="connsiteX412" fmla="*/ 11568501 w 12192000"/>
              <a:gd name="connsiteY412" fmla="*/ 3968385 h 4454665"/>
              <a:gd name="connsiteX413" fmla="*/ 11572002 w 12192000"/>
              <a:gd name="connsiteY413" fmla="*/ 3978966 h 4454665"/>
              <a:gd name="connsiteX414" fmla="*/ 11568501 w 12192000"/>
              <a:gd name="connsiteY414" fmla="*/ 3986020 h 4454665"/>
              <a:gd name="connsiteX415" fmla="*/ 11480967 w 12192000"/>
              <a:gd name="connsiteY415" fmla="*/ 4045976 h 4454665"/>
              <a:gd name="connsiteX416" fmla="*/ 11473964 w 12192000"/>
              <a:gd name="connsiteY416" fmla="*/ 4045976 h 4454665"/>
              <a:gd name="connsiteX417" fmla="*/ 11466961 w 12192000"/>
              <a:gd name="connsiteY417" fmla="*/ 4042449 h 4454665"/>
              <a:gd name="connsiteX418" fmla="*/ 11466961 w 12192000"/>
              <a:gd name="connsiteY418" fmla="*/ 3915483 h 4454665"/>
              <a:gd name="connsiteX419" fmla="*/ 11473964 w 12192000"/>
              <a:gd name="connsiteY419" fmla="*/ 3908430 h 4454665"/>
              <a:gd name="connsiteX420" fmla="*/ 11070316 w 12192000"/>
              <a:gd name="connsiteY420" fmla="*/ 3897681 h 4454665"/>
              <a:gd name="connsiteX421" fmla="*/ 11070316 w 12192000"/>
              <a:gd name="connsiteY421" fmla="*/ 3904734 h 4454665"/>
              <a:gd name="connsiteX422" fmla="*/ 11112166 w 12192000"/>
              <a:gd name="connsiteY422" fmla="*/ 4066968 h 4454665"/>
              <a:gd name="connsiteX423" fmla="*/ 11133091 w 12192000"/>
              <a:gd name="connsiteY423" fmla="*/ 4088129 h 4454665"/>
              <a:gd name="connsiteX424" fmla="*/ 11143554 w 12192000"/>
              <a:gd name="connsiteY424" fmla="*/ 4088129 h 4454665"/>
              <a:gd name="connsiteX425" fmla="*/ 11140066 w 12192000"/>
              <a:gd name="connsiteY425" fmla="*/ 4095182 h 4454665"/>
              <a:gd name="connsiteX426" fmla="*/ 11112166 w 12192000"/>
              <a:gd name="connsiteY426" fmla="*/ 4116343 h 4454665"/>
              <a:gd name="connsiteX427" fmla="*/ 11077291 w 12192000"/>
              <a:gd name="connsiteY427" fmla="*/ 4112817 h 4454665"/>
              <a:gd name="connsiteX428" fmla="*/ 11073804 w 12192000"/>
              <a:gd name="connsiteY428" fmla="*/ 4116343 h 4454665"/>
              <a:gd name="connsiteX429" fmla="*/ 11070316 w 12192000"/>
              <a:gd name="connsiteY429" fmla="*/ 4119870 h 4454665"/>
              <a:gd name="connsiteX430" fmla="*/ 11070316 w 12192000"/>
              <a:gd name="connsiteY430" fmla="*/ 4141031 h 4454665"/>
              <a:gd name="connsiteX431" fmla="*/ 11077291 w 12192000"/>
              <a:gd name="connsiteY431" fmla="*/ 4148085 h 4454665"/>
              <a:gd name="connsiteX432" fmla="*/ 11122628 w 12192000"/>
              <a:gd name="connsiteY432" fmla="*/ 4151611 h 4454665"/>
              <a:gd name="connsiteX433" fmla="*/ 11126116 w 12192000"/>
              <a:gd name="connsiteY433" fmla="*/ 4151611 h 4454665"/>
              <a:gd name="connsiteX434" fmla="*/ 11181916 w 12192000"/>
              <a:gd name="connsiteY434" fmla="*/ 4098709 h 4454665"/>
              <a:gd name="connsiteX435" fmla="*/ 11213303 w 12192000"/>
              <a:gd name="connsiteY435" fmla="*/ 3968217 h 4454665"/>
              <a:gd name="connsiteX436" fmla="*/ 11227253 w 12192000"/>
              <a:gd name="connsiteY436" fmla="*/ 3925895 h 4454665"/>
              <a:gd name="connsiteX437" fmla="*/ 11230741 w 12192000"/>
              <a:gd name="connsiteY437" fmla="*/ 3904734 h 4454665"/>
              <a:gd name="connsiteX438" fmla="*/ 11230741 w 12192000"/>
              <a:gd name="connsiteY438" fmla="*/ 3897681 h 4454665"/>
              <a:gd name="connsiteX439" fmla="*/ 11223766 w 12192000"/>
              <a:gd name="connsiteY439" fmla="*/ 3897681 h 4454665"/>
              <a:gd name="connsiteX440" fmla="*/ 11195866 w 12192000"/>
              <a:gd name="connsiteY440" fmla="*/ 3897681 h 4454665"/>
              <a:gd name="connsiteX441" fmla="*/ 11188891 w 12192000"/>
              <a:gd name="connsiteY441" fmla="*/ 3901207 h 4454665"/>
              <a:gd name="connsiteX442" fmla="*/ 11150528 w 12192000"/>
              <a:gd name="connsiteY442" fmla="*/ 4045807 h 4454665"/>
              <a:gd name="connsiteX443" fmla="*/ 11147041 w 12192000"/>
              <a:gd name="connsiteY443" fmla="*/ 4045807 h 4454665"/>
              <a:gd name="connsiteX444" fmla="*/ 11112166 w 12192000"/>
              <a:gd name="connsiteY444" fmla="*/ 3901207 h 4454665"/>
              <a:gd name="connsiteX445" fmla="*/ 11105191 w 12192000"/>
              <a:gd name="connsiteY445" fmla="*/ 3897681 h 4454665"/>
              <a:gd name="connsiteX446" fmla="*/ 11077291 w 12192000"/>
              <a:gd name="connsiteY446" fmla="*/ 3897681 h 4454665"/>
              <a:gd name="connsiteX447" fmla="*/ 11070316 w 12192000"/>
              <a:gd name="connsiteY447" fmla="*/ 3897681 h 4454665"/>
              <a:gd name="connsiteX448" fmla="*/ 11038289 w 12192000"/>
              <a:gd name="connsiteY448" fmla="*/ 3893650 h 4454665"/>
              <a:gd name="connsiteX449" fmla="*/ 10985474 w 12192000"/>
              <a:gd name="connsiteY449" fmla="*/ 3914756 h 4454665"/>
              <a:gd name="connsiteX450" fmla="*/ 10985474 w 12192000"/>
              <a:gd name="connsiteY450" fmla="*/ 3904203 h 4454665"/>
              <a:gd name="connsiteX451" fmla="*/ 10978433 w 12192000"/>
              <a:gd name="connsiteY451" fmla="*/ 3897168 h 4454665"/>
              <a:gd name="connsiteX452" fmla="*/ 10950264 w 12192000"/>
              <a:gd name="connsiteY452" fmla="*/ 3897168 h 4454665"/>
              <a:gd name="connsiteX453" fmla="*/ 10943222 w 12192000"/>
              <a:gd name="connsiteY453" fmla="*/ 3904203 h 4454665"/>
              <a:gd name="connsiteX454" fmla="*/ 10943222 w 12192000"/>
              <a:gd name="connsiteY454" fmla="*/ 4080086 h 4454665"/>
              <a:gd name="connsiteX455" fmla="*/ 10950264 w 12192000"/>
              <a:gd name="connsiteY455" fmla="*/ 4087121 h 4454665"/>
              <a:gd name="connsiteX456" fmla="*/ 10978433 w 12192000"/>
              <a:gd name="connsiteY456" fmla="*/ 4087121 h 4454665"/>
              <a:gd name="connsiteX457" fmla="*/ 10985474 w 12192000"/>
              <a:gd name="connsiteY457" fmla="*/ 4080086 h 4454665"/>
              <a:gd name="connsiteX458" fmla="*/ 10985474 w 12192000"/>
              <a:gd name="connsiteY458" fmla="*/ 3956968 h 4454665"/>
              <a:gd name="connsiteX459" fmla="*/ 11038289 w 12192000"/>
              <a:gd name="connsiteY459" fmla="*/ 3935862 h 4454665"/>
              <a:gd name="connsiteX460" fmla="*/ 11045332 w 12192000"/>
              <a:gd name="connsiteY460" fmla="*/ 3928827 h 4454665"/>
              <a:gd name="connsiteX461" fmla="*/ 11045332 w 12192000"/>
              <a:gd name="connsiteY461" fmla="*/ 3900686 h 4454665"/>
              <a:gd name="connsiteX462" fmla="*/ 11041811 w 12192000"/>
              <a:gd name="connsiteY462" fmla="*/ 3897168 h 4454665"/>
              <a:gd name="connsiteX463" fmla="*/ 11038289 w 12192000"/>
              <a:gd name="connsiteY463" fmla="*/ 3893650 h 4454665"/>
              <a:gd name="connsiteX464" fmla="*/ 10831647 w 12192000"/>
              <a:gd name="connsiteY464" fmla="*/ 3889619 h 4454665"/>
              <a:gd name="connsiteX465" fmla="*/ 10761417 w 12192000"/>
              <a:gd name="connsiteY465" fmla="*/ 3896690 h 4454665"/>
              <a:gd name="connsiteX466" fmla="*/ 10754394 w 12192000"/>
              <a:gd name="connsiteY466" fmla="*/ 3903762 h 4454665"/>
              <a:gd name="connsiteX467" fmla="*/ 10754394 w 12192000"/>
              <a:gd name="connsiteY467" fmla="*/ 3928511 h 4454665"/>
              <a:gd name="connsiteX468" fmla="*/ 10757905 w 12192000"/>
              <a:gd name="connsiteY468" fmla="*/ 3935583 h 4454665"/>
              <a:gd name="connsiteX469" fmla="*/ 10761417 w 12192000"/>
              <a:gd name="connsiteY469" fmla="*/ 3935583 h 4454665"/>
              <a:gd name="connsiteX470" fmla="*/ 10828136 w 12192000"/>
              <a:gd name="connsiteY470" fmla="*/ 3932047 h 4454665"/>
              <a:gd name="connsiteX471" fmla="*/ 10852717 w 12192000"/>
              <a:gd name="connsiteY471" fmla="*/ 3956797 h 4454665"/>
              <a:gd name="connsiteX472" fmla="*/ 10852717 w 12192000"/>
              <a:gd name="connsiteY472" fmla="*/ 3967404 h 4454665"/>
              <a:gd name="connsiteX473" fmla="*/ 10803555 w 12192000"/>
              <a:gd name="connsiteY473" fmla="*/ 3970940 h 4454665"/>
              <a:gd name="connsiteX474" fmla="*/ 10740347 w 12192000"/>
              <a:gd name="connsiteY474" fmla="*/ 4031045 h 4454665"/>
              <a:gd name="connsiteX475" fmla="*/ 10796532 w 12192000"/>
              <a:gd name="connsiteY475" fmla="*/ 4091151 h 4454665"/>
              <a:gd name="connsiteX476" fmla="*/ 10859740 w 12192000"/>
              <a:gd name="connsiteY476" fmla="*/ 4077008 h 4454665"/>
              <a:gd name="connsiteX477" fmla="*/ 10887833 w 12192000"/>
              <a:gd name="connsiteY477" fmla="*/ 4091151 h 4454665"/>
              <a:gd name="connsiteX478" fmla="*/ 10894855 w 12192000"/>
              <a:gd name="connsiteY478" fmla="*/ 4087615 h 4454665"/>
              <a:gd name="connsiteX479" fmla="*/ 10894855 w 12192000"/>
              <a:gd name="connsiteY479" fmla="*/ 4084080 h 4454665"/>
              <a:gd name="connsiteX480" fmla="*/ 10894855 w 12192000"/>
              <a:gd name="connsiteY480" fmla="*/ 3956797 h 4454665"/>
              <a:gd name="connsiteX481" fmla="*/ 10831647 w 12192000"/>
              <a:gd name="connsiteY481" fmla="*/ 3889619 h 4454665"/>
              <a:gd name="connsiteX482" fmla="*/ 10495822 w 12192000"/>
              <a:gd name="connsiteY482" fmla="*/ 3889618 h 4454665"/>
              <a:gd name="connsiteX483" fmla="*/ 10409835 w 12192000"/>
              <a:gd name="connsiteY483" fmla="*/ 3990385 h 4454665"/>
              <a:gd name="connsiteX484" fmla="*/ 10495822 w 12192000"/>
              <a:gd name="connsiteY484" fmla="*/ 4091151 h 4454665"/>
              <a:gd name="connsiteX485" fmla="*/ 10581809 w 12192000"/>
              <a:gd name="connsiteY485" fmla="*/ 3990385 h 4454665"/>
              <a:gd name="connsiteX486" fmla="*/ 10495822 w 12192000"/>
              <a:gd name="connsiteY486" fmla="*/ 3889618 h 4454665"/>
              <a:gd name="connsiteX487" fmla="*/ 10241892 w 12192000"/>
              <a:gd name="connsiteY487" fmla="*/ 3865435 h 4454665"/>
              <a:gd name="connsiteX488" fmla="*/ 10273241 w 12192000"/>
              <a:gd name="connsiteY488" fmla="*/ 3865435 h 4454665"/>
              <a:gd name="connsiteX489" fmla="*/ 10290657 w 12192000"/>
              <a:gd name="connsiteY489" fmla="*/ 3865435 h 4454665"/>
              <a:gd name="connsiteX490" fmla="*/ 10335940 w 12192000"/>
              <a:gd name="connsiteY490" fmla="*/ 3904399 h 4454665"/>
              <a:gd name="connsiteX491" fmla="*/ 10287174 w 12192000"/>
              <a:gd name="connsiteY491" fmla="*/ 3943361 h 4454665"/>
              <a:gd name="connsiteX492" fmla="*/ 10241892 w 12192000"/>
              <a:gd name="connsiteY492" fmla="*/ 3943361 h 4454665"/>
              <a:gd name="connsiteX493" fmla="*/ 10241892 w 12192000"/>
              <a:gd name="connsiteY493" fmla="*/ 3865435 h 4454665"/>
              <a:gd name="connsiteX494" fmla="*/ 10659063 w 12192000"/>
              <a:gd name="connsiteY494" fmla="*/ 3852000 h 4454665"/>
              <a:gd name="connsiteX495" fmla="*/ 10627410 w 12192000"/>
              <a:gd name="connsiteY495" fmla="*/ 3859034 h 4454665"/>
              <a:gd name="connsiteX496" fmla="*/ 10623893 w 12192000"/>
              <a:gd name="connsiteY496" fmla="*/ 3866068 h 4454665"/>
              <a:gd name="connsiteX497" fmla="*/ 10623893 w 12192000"/>
              <a:gd name="connsiteY497" fmla="*/ 3897720 h 4454665"/>
              <a:gd name="connsiteX498" fmla="*/ 10606308 w 12192000"/>
              <a:gd name="connsiteY498" fmla="*/ 3897720 h 4454665"/>
              <a:gd name="connsiteX499" fmla="*/ 10599275 w 12192000"/>
              <a:gd name="connsiteY499" fmla="*/ 3904754 h 4454665"/>
              <a:gd name="connsiteX500" fmla="*/ 10599275 w 12192000"/>
              <a:gd name="connsiteY500" fmla="*/ 3929372 h 4454665"/>
              <a:gd name="connsiteX501" fmla="*/ 10606308 w 12192000"/>
              <a:gd name="connsiteY501" fmla="*/ 3936406 h 4454665"/>
              <a:gd name="connsiteX502" fmla="*/ 10623893 w 12192000"/>
              <a:gd name="connsiteY502" fmla="*/ 3936406 h 4454665"/>
              <a:gd name="connsiteX503" fmla="*/ 10623893 w 12192000"/>
              <a:gd name="connsiteY503" fmla="*/ 4020813 h 4454665"/>
              <a:gd name="connsiteX504" fmla="*/ 10680164 w 12192000"/>
              <a:gd name="connsiteY504" fmla="*/ 4091151 h 4454665"/>
              <a:gd name="connsiteX505" fmla="*/ 10711817 w 12192000"/>
              <a:gd name="connsiteY505" fmla="*/ 4087635 h 4454665"/>
              <a:gd name="connsiteX506" fmla="*/ 10718851 w 12192000"/>
              <a:gd name="connsiteY506" fmla="*/ 4080600 h 4454665"/>
              <a:gd name="connsiteX507" fmla="*/ 10718851 w 12192000"/>
              <a:gd name="connsiteY507" fmla="*/ 4055982 h 4454665"/>
              <a:gd name="connsiteX508" fmla="*/ 10711817 w 12192000"/>
              <a:gd name="connsiteY508" fmla="*/ 4048948 h 4454665"/>
              <a:gd name="connsiteX509" fmla="*/ 10687198 w 12192000"/>
              <a:gd name="connsiteY509" fmla="*/ 4048948 h 4454665"/>
              <a:gd name="connsiteX510" fmla="*/ 10666096 w 12192000"/>
              <a:gd name="connsiteY510" fmla="*/ 4013779 h 4454665"/>
              <a:gd name="connsiteX511" fmla="*/ 10666096 w 12192000"/>
              <a:gd name="connsiteY511" fmla="*/ 3936406 h 4454665"/>
              <a:gd name="connsiteX512" fmla="*/ 10711817 w 12192000"/>
              <a:gd name="connsiteY512" fmla="*/ 3936406 h 4454665"/>
              <a:gd name="connsiteX513" fmla="*/ 10718851 w 12192000"/>
              <a:gd name="connsiteY513" fmla="*/ 3929372 h 4454665"/>
              <a:gd name="connsiteX514" fmla="*/ 10718851 w 12192000"/>
              <a:gd name="connsiteY514" fmla="*/ 3904754 h 4454665"/>
              <a:gd name="connsiteX515" fmla="*/ 10711817 w 12192000"/>
              <a:gd name="connsiteY515" fmla="*/ 3897720 h 4454665"/>
              <a:gd name="connsiteX516" fmla="*/ 10666096 w 12192000"/>
              <a:gd name="connsiteY516" fmla="*/ 3897720 h 4454665"/>
              <a:gd name="connsiteX517" fmla="*/ 10666096 w 12192000"/>
              <a:gd name="connsiteY517" fmla="*/ 3859034 h 4454665"/>
              <a:gd name="connsiteX518" fmla="*/ 10662580 w 12192000"/>
              <a:gd name="connsiteY518" fmla="*/ 3852000 h 4454665"/>
              <a:gd name="connsiteX519" fmla="*/ 10659063 w 12192000"/>
              <a:gd name="connsiteY519" fmla="*/ 3852000 h 4454665"/>
              <a:gd name="connsiteX520" fmla="*/ 10283668 w 12192000"/>
              <a:gd name="connsiteY520" fmla="*/ 3823786 h 4454665"/>
              <a:gd name="connsiteX521" fmla="*/ 10203208 w 12192000"/>
              <a:gd name="connsiteY521" fmla="*/ 3827297 h 4454665"/>
              <a:gd name="connsiteX522" fmla="*/ 10196211 w 12192000"/>
              <a:gd name="connsiteY522" fmla="*/ 3834319 h 4454665"/>
              <a:gd name="connsiteX523" fmla="*/ 10196211 w 12192000"/>
              <a:gd name="connsiteY523" fmla="*/ 4080099 h 4454665"/>
              <a:gd name="connsiteX524" fmla="*/ 10203208 w 12192000"/>
              <a:gd name="connsiteY524" fmla="*/ 4087121 h 4454665"/>
              <a:gd name="connsiteX525" fmla="*/ 10234693 w 12192000"/>
              <a:gd name="connsiteY525" fmla="*/ 4087121 h 4454665"/>
              <a:gd name="connsiteX526" fmla="*/ 10241689 w 12192000"/>
              <a:gd name="connsiteY526" fmla="*/ 4080099 h 4454665"/>
              <a:gd name="connsiteX527" fmla="*/ 10241689 w 12192000"/>
              <a:gd name="connsiteY527" fmla="*/ 3981787 h 4454665"/>
              <a:gd name="connsiteX528" fmla="*/ 10290665 w 12192000"/>
              <a:gd name="connsiteY528" fmla="*/ 3985298 h 4454665"/>
              <a:gd name="connsiteX529" fmla="*/ 10336143 w 12192000"/>
              <a:gd name="connsiteY529" fmla="*/ 4083610 h 4454665"/>
              <a:gd name="connsiteX530" fmla="*/ 10343139 w 12192000"/>
              <a:gd name="connsiteY530" fmla="*/ 4087121 h 4454665"/>
              <a:gd name="connsiteX531" fmla="*/ 10374624 w 12192000"/>
              <a:gd name="connsiteY531" fmla="*/ 4087121 h 4454665"/>
              <a:gd name="connsiteX532" fmla="*/ 10381620 w 12192000"/>
              <a:gd name="connsiteY532" fmla="*/ 4083610 h 4454665"/>
              <a:gd name="connsiteX533" fmla="*/ 10381620 w 12192000"/>
              <a:gd name="connsiteY533" fmla="*/ 4076588 h 4454665"/>
              <a:gd name="connsiteX534" fmla="*/ 10336143 w 12192000"/>
              <a:gd name="connsiteY534" fmla="*/ 3971254 h 4454665"/>
              <a:gd name="connsiteX535" fmla="*/ 10381620 w 12192000"/>
              <a:gd name="connsiteY535" fmla="*/ 3904542 h 4454665"/>
              <a:gd name="connsiteX536" fmla="*/ 10290665 w 12192000"/>
              <a:gd name="connsiteY536" fmla="*/ 3823786 h 4454665"/>
              <a:gd name="connsiteX537" fmla="*/ 10283668 w 12192000"/>
              <a:gd name="connsiteY537" fmla="*/ 3823786 h 4454665"/>
              <a:gd name="connsiteX538" fmla="*/ 11839186 w 12192000"/>
              <a:gd name="connsiteY538" fmla="*/ 3792864 h 4454665"/>
              <a:gd name="connsiteX539" fmla="*/ 11845722 w 12192000"/>
              <a:gd name="connsiteY539" fmla="*/ 3798595 h 4454665"/>
              <a:gd name="connsiteX540" fmla="*/ 11908470 w 12192000"/>
              <a:gd name="connsiteY540" fmla="*/ 4038419 h 4454665"/>
              <a:gd name="connsiteX541" fmla="*/ 11898012 w 12192000"/>
              <a:gd name="connsiteY541" fmla="*/ 4041946 h 4454665"/>
              <a:gd name="connsiteX542" fmla="*/ 11859666 w 12192000"/>
              <a:gd name="connsiteY542" fmla="*/ 4031365 h 4454665"/>
              <a:gd name="connsiteX543" fmla="*/ 11852694 w 12192000"/>
              <a:gd name="connsiteY543" fmla="*/ 4020785 h 4454665"/>
              <a:gd name="connsiteX544" fmla="*/ 11807377 w 12192000"/>
              <a:gd name="connsiteY544" fmla="*/ 3840917 h 4454665"/>
              <a:gd name="connsiteX545" fmla="*/ 11807377 w 12192000"/>
              <a:gd name="connsiteY545" fmla="*/ 3826810 h 4454665"/>
              <a:gd name="connsiteX546" fmla="*/ 11835264 w 12192000"/>
              <a:gd name="connsiteY546" fmla="*/ 3795068 h 4454665"/>
              <a:gd name="connsiteX547" fmla="*/ 11839186 w 12192000"/>
              <a:gd name="connsiteY547" fmla="*/ 3792864 h 4454665"/>
              <a:gd name="connsiteX548" fmla="*/ 11458923 w 12192000"/>
              <a:gd name="connsiteY548" fmla="*/ 3792864 h 4454665"/>
              <a:gd name="connsiteX549" fmla="*/ 11462885 w 12192000"/>
              <a:gd name="connsiteY549" fmla="*/ 3795068 h 4454665"/>
              <a:gd name="connsiteX550" fmla="*/ 11494585 w 12192000"/>
              <a:gd name="connsiteY550" fmla="*/ 3826810 h 4454665"/>
              <a:gd name="connsiteX551" fmla="*/ 11491063 w 12192000"/>
              <a:gd name="connsiteY551" fmla="*/ 3840917 h 4454665"/>
              <a:gd name="connsiteX552" fmla="*/ 11445274 w 12192000"/>
              <a:gd name="connsiteY552" fmla="*/ 4020785 h 4454665"/>
              <a:gd name="connsiteX553" fmla="*/ 11438229 w 12192000"/>
              <a:gd name="connsiteY553" fmla="*/ 4031365 h 4454665"/>
              <a:gd name="connsiteX554" fmla="*/ 11399484 w 12192000"/>
              <a:gd name="connsiteY554" fmla="*/ 4041946 h 4454665"/>
              <a:gd name="connsiteX555" fmla="*/ 11388917 w 12192000"/>
              <a:gd name="connsiteY555" fmla="*/ 4038419 h 4454665"/>
              <a:gd name="connsiteX556" fmla="*/ 11452318 w 12192000"/>
              <a:gd name="connsiteY556" fmla="*/ 3798595 h 4454665"/>
              <a:gd name="connsiteX557" fmla="*/ 11458923 w 12192000"/>
              <a:gd name="connsiteY557" fmla="*/ 3792864 h 4454665"/>
              <a:gd name="connsiteX558" fmla="*/ 11677605 w 12192000"/>
              <a:gd name="connsiteY558" fmla="*/ 3787510 h 4454665"/>
              <a:gd name="connsiteX559" fmla="*/ 11684592 w 12192000"/>
              <a:gd name="connsiteY559" fmla="*/ 3787510 h 4454665"/>
              <a:gd name="connsiteX560" fmla="*/ 11792882 w 12192000"/>
              <a:gd name="connsiteY560" fmla="*/ 3851079 h 4454665"/>
              <a:gd name="connsiteX561" fmla="*/ 11796375 w 12192000"/>
              <a:gd name="connsiteY561" fmla="*/ 3858143 h 4454665"/>
              <a:gd name="connsiteX562" fmla="*/ 11789388 w 12192000"/>
              <a:gd name="connsiteY562" fmla="*/ 3865206 h 4454665"/>
              <a:gd name="connsiteX563" fmla="*/ 11698565 w 12192000"/>
              <a:gd name="connsiteY563" fmla="*/ 3911117 h 4454665"/>
              <a:gd name="connsiteX564" fmla="*/ 11688084 w 12192000"/>
              <a:gd name="connsiteY564" fmla="*/ 3911117 h 4454665"/>
              <a:gd name="connsiteX565" fmla="*/ 11681098 w 12192000"/>
              <a:gd name="connsiteY565" fmla="*/ 3900522 h 4454665"/>
              <a:gd name="connsiteX566" fmla="*/ 11674112 w 12192000"/>
              <a:gd name="connsiteY566" fmla="*/ 3798106 h 4454665"/>
              <a:gd name="connsiteX567" fmla="*/ 11677605 w 12192000"/>
              <a:gd name="connsiteY567" fmla="*/ 3787510 h 4454665"/>
              <a:gd name="connsiteX568" fmla="*/ 11613922 w 12192000"/>
              <a:gd name="connsiteY568" fmla="*/ 3787510 h 4454665"/>
              <a:gd name="connsiteX569" fmla="*/ 11620908 w 12192000"/>
              <a:gd name="connsiteY569" fmla="*/ 3787510 h 4454665"/>
              <a:gd name="connsiteX570" fmla="*/ 11624401 w 12192000"/>
              <a:gd name="connsiteY570" fmla="*/ 3798106 h 4454665"/>
              <a:gd name="connsiteX571" fmla="*/ 11613922 w 12192000"/>
              <a:gd name="connsiteY571" fmla="*/ 3904053 h 4454665"/>
              <a:gd name="connsiteX572" fmla="*/ 11610428 w 12192000"/>
              <a:gd name="connsiteY572" fmla="*/ 3911117 h 4454665"/>
              <a:gd name="connsiteX573" fmla="*/ 11599949 w 12192000"/>
              <a:gd name="connsiteY573" fmla="*/ 3911117 h 4454665"/>
              <a:gd name="connsiteX574" fmla="*/ 11509124 w 12192000"/>
              <a:gd name="connsiteY574" fmla="*/ 3865206 h 4454665"/>
              <a:gd name="connsiteX575" fmla="*/ 11502138 w 12192000"/>
              <a:gd name="connsiteY575" fmla="*/ 3858143 h 4454665"/>
              <a:gd name="connsiteX576" fmla="*/ 11505632 w 12192000"/>
              <a:gd name="connsiteY576" fmla="*/ 3851079 h 4454665"/>
              <a:gd name="connsiteX577" fmla="*/ 11613922 w 12192000"/>
              <a:gd name="connsiteY577" fmla="*/ 3787510 h 4454665"/>
              <a:gd name="connsiteX578" fmla="*/ 11532772 w 12192000"/>
              <a:gd name="connsiteY578" fmla="*/ 3752578 h 4454665"/>
              <a:gd name="connsiteX579" fmla="*/ 11539758 w 12192000"/>
              <a:gd name="connsiteY579" fmla="*/ 3759968 h 4454665"/>
              <a:gd name="connsiteX580" fmla="*/ 11536265 w 12192000"/>
              <a:gd name="connsiteY580" fmla="*/ 3763663 h 4454665"/>
              <a:gd name="connsiteX581" fmla="*/ 11529278 w 12192000"/>
              <a:gd name="connsiteY581" fmla="*/ 3767358 h 4454665"/>
              <a:gd name="connsiteX582" fmla="*/ 11525785 w 12192000"/>
              <a:gd name="connsiteY582" fmla="*/ 3759968 h 4454665"/>
              <a:gd name="connsiteX583" fmla="*/ 11522292 w 12192000"/>
              <a:gd name="connsiteY583" fmla="*/ 3759968 h 4454665"/>
              <a:gd name="connsiteX584" fmla="*/ 11532772 w 12192000"/>
              <a:gd name="connsiteY584" fmla="*/ 3752578 h 4454665"/>
              <a:gd name="connsiteX585" fmla="*/ 11529297 w 12192000"/>
              <a:gd name="connsiteY585" fmla="*/ 3745381 h 4454665"/>
              <a:gd name="connsiteX586" fmla="*/ 11511543 w 12192000"/>
              <a:gd name="connsiteY586" fmla="*/ 3756033 h 4454665"/>
              <a:gd name="connsiteX587" fmla="*/ 11515094 w 12192000"/>
              <a:gd name="connsiteY587" fmla="*/ 3759584 h 4454665"/>
              <a:gd name="connsiteX588" fmla="*/ 11532848 w 12192000"/>
              <a:gd name="connsiteY588" fmla="*/ 3791542 h 4454665"/>
              <a:gd name="connsiteX589" fmla="*/ 11539950 w 12192000"/>
              <a:gd name="connsiteY589" fmla="*/ 3787990 h 4454665"/>
              <a:gd name="connsiteX590" fmla="*/ 11532848 w 12192000"/>
              <a:gd name="connsiteY590" fmla="*/ 3773787 h 4454665"/>
              <a:gd name="connsiteX591" fmla="*/ 11539950 w 12192000"/>
              <a:gd name="connsiteY591" fmla="*/ 3770237 h 4454665"/>
              <a:gd name="connsiteX592" fmla="*/ 11554153 w 12192000"/>
              <a:gd name="connsiteY592" fmla="*/ 3780889 h 4454665"/>
              <a:gd name="connsiteX593" fmla="*/ 11561255 w 12192000"/>
              <a:gd name="connsiteY593" fmla="*/ 3777338 h 4454665"/>
              <a:gd name="connsiteX594" fmla="*/ 11547052 w 12192000"/>
              <a:gd name="connsiteY594" fmla="*/ 3763135 h 4454665"/>
              <a:gd name="connsiteX595" fmla="*/ 11547052 w 12192000"/>
              <a:gd name="connsiteY595" fmla="*/ 3759584 h 4454665"/>
              <a:gd name="connsiteX596" fmla="*/ 11529297 w 12192000"/>
              <a:gd name="connsiteY596" fmla="*/ 3745381 h 4454665"/>
              <a:gd name="connsiteX597" fmla="*/ 11750205 w 12192000"/>
              <a:gd name="connsiteY597" fmla="*/ 3739143 h 4454665"/>
              <a:gd name="connsiteX598" fmla="*/ 11753748 w 12192000"/>
              <a:gd name="connsiteY598" fmla="*/ 3763327 h 4454665"/>
              <a:gd name="connsiteX599" fmla="*/ 11746663 w 12192000"/>
              <a:gd name="connsiteY599" fmla="*/ 3780601 h 4454665"/>
              <a:gd name="connsiteX600" fmla="*/ 11753748 w 12192000"/>
              <a:gd name="connsiteY600" fmla="*/ 3787510 h 4454665"/>
              <a:gd name="connsiteX601" fmla="*/ 11760832 w 12192000"/>
              <a:gd name="connsiteY601" fmla="*/ 3770236 h 4454665"/>
              <a:gd name="connsiteX602" fmla="*/ 11785626 w 12192000"/>
              <a:gd name="connsiteY602" fmla="*/ 3756417 h 4454665"/>
              <a:gd name="connsiteX603" fmla="*/ 11778543 w 12192000"/>
              <a:gd name="connsiteY603" fmla="*/ 3752962 h 4454665"/>
              <a:gd name="connsiteX604" fmla="*/ 11760832 w 12192000"/>
              <a:gd name="connsiteY604" fmla="*/ 3759872 h 4454665"/>
              <a:gd name="connsiteX605" fmla="*/ 11757290 w 12192000"/>
              <a:gd name="connsiteY605" fmla="*/ 3742597 h 4454665"/>
              <a:gd name="connsiteX606" fmla="*/ 11750205 w 12192000"/>
              <a:gd name="connsiteY606" fmla="*/ 3739143 h 4454665"/>
              <a:gd name="connsiteX607" fmla="*/ 11715224 w 12192000"/>
              <a:gd name="connsiteY607" fmla="*/ 3735113 h 4454665"/>
              <a:gd name="connsiteX608" fmla="*/ 11725705 w 12192000"/>
              <a:gd name="connsiteY608" fmla="*/ 3738472 h 4454665"/>
              <a:gd name="connsiteX609" fmla="*/ 11729197 w 12192000"/>
              <a:gd name="connsiteY609" fmla="*/ 3741831 h 4454665"/>
              <a:gd name="connsiteX610" fmla="*/ 11722211 w 12192000"/>
              <a:gd name="connsiteY610" fmla="*/ 3748548 h 4454665"/>
              <a:gd name="connsiteX611" fmla="*/ 11711731 w 12192000"/>
              <a:gd name="connsiteY611" fmla="*/ 3745189 h 4454665"/>
              <a:gd name="connsiteX612" fmla="*/ 11711731 w 12192000"/>
              <a:gd name="connsiteY612" fmla="*/ 3741831 h 4454665"/>
              <a:gd name="connsiteX613" fmla="*/ 11715224 w 12192000"/>
              <a:gd name="connsiteY613" fmla="*/ 3735113 h 4454665"/>
              <a:gd name="connsiteX614" fmla="*/ 11582079 w 12192000"/>
              <a:gd name="connsiteY614" fmla="*/ 3734608 h 4454665"/>
              <a:gd name="connsiteX615" fmla="*/ 11596187 w 12192000"/>
              <a:gd name="connsiteY615" fmla="*/ 3745189 h 4454665"/>
              <a:gd name="connsiteX616" fmla="*/ 11582079 w 12192000"/>
              <a:gd name="connsiteY616" fmla="*/ 3759296 h 4454665"/>
              <a:gd name="connsiteX617" fmla="*/ 11567972 w 12192000"/>
              <a:gd name="connsiteY617" fmla="*/ 3748716 h 4454665"/>
              <a:gd name="connsiteX618" fmla="*/ 11567972 w 12192000"/>
              <a:gd name="connsiteY618" fmla="*/ 3745189 h 4454665"/>
              <a:gd name="connsiteX619" fmla="*/ 11582079 w 12192000"/>
              <a:gd name="connsiteY619" fmla="*/ 3734608 h 4454665"/>
              <a:gd name="connsiteX620" fmla="*/ 11670081 w 12192000"/>
              <a:gd name="connsiteY620" fmla="*/ 3728394 h 4454665"/>
              <a:gd name="connsiteX621" fmla="*/ 11673440 w 12192000"/>
              <a:gd name="connsiteY621" fmla="*/ 3738874 h 4454665"/>
              <a:gd name="connsiteX622" fmla="*/ 11676799 w 12192000"/>
              <a:gd name="connsiteY622" fmla="*/ 3745861 h 4454665"/>
              <a:gd name="connsiteX623" fmla="*/ 11663363 w 12192000"/>
              <a:gd name="connsiteY623" fmla="*/ 3745861 h 4454665"/>
              <a:gd name="connsiteX624" fmla="*/ 11666722 w 12192000"/>
              <a:gd name="connsiteY624" fmla="*/ 3738874 h 4454665"/>
              <a:gd name="connsiteX625" fmla="*/ 11670081 w 12192000"/>
              <a:gd name="connsiteY625" fmla="*/ 3728394 h 4454665"/>
              <a:gd name="connsiteX626" fmla="*/ 11578609 w 12192000"/>
              <a:gd name="connsiteY626" fmla="*/ 3727878 h 4454665"/>
              <a:gd name="connsiteX627" fmla="*/ 11561254 w 12192000"/>
              <a:gd name="connsiteY627" fmla="*/ 3745448 h 4454665"/>
              <a:gd name="connsiteX628" fmla="*/ 11561254 w 12192000"/>
              <a:gd name="connsiteY628" fmla="*/ 3748961 h 4454665"/>
              <a:gd name="connsiteX629" fmla="*/ 11582079 w 12192000"/>
              <a:gd name="connsiteY629" fmla="*/ 3766531 h 4454665"/>
              <a:gd name="connsiteX630" fmla="*/ 11602904 w 12192000"/>
              <a:gd name="connsiteY630" fmla="*/ 3745448 h 4454665"/>
              <a:gd name="connsiteX631" fmla="*/ 11578609 w 12192000"/>
              <a:gd name="connsiteY631" fmla="*/ 3727878 h 4454665"/>
              <a:gd name="connsiteX632" fmla="*/ 11708922 w 12192000"/>
              <a:gd name="connsiteY632" fmla="*/ 3724364 h 4454665"/>
              <a:gd name="connsiteX633" fmla="*/ 11705380 w 12192000"/>
              <a:gd name="connsiteY633" fmla="*/ 3742118 h 4454665"/>
              <a:gd name="connsiteX634" fmla="*/ 11698296 w 12192000"/>
              <a:gd name="connsiteY634" fmla="*/ 3763423 h 4454665"/>
              <a:gd name="connsiteX635" fmla="*/ 11708922 w 12192000"/>
              <a:gd name="connsiteY635" fmla="*/ 3766974 h 4454665"/>
              <a:gd name="connsiteX636" fmla="*/ 11712464 w 12192000"/>
              <a:gd name="connsiteY636" fmla="*/ 3752771 h 4454665"/>
              <a:gd name="connsiteX637" fmla="*/ 11719548 w 12192000"/>
              <a:gd name="connsiteY637" fmla="*/ 3752771 h 4454665"/>
              <a:gd name="connsiteX638" fmla="*/ 11723090 w 12192000"/>
              <a:gd name="connsiteY638" fmla="*/ 3770525 h 4454665"/>
              <a:gd name="connsiteX639" fmla="*/ 11730175 w 12192000"/>
              <a:gd name="connsiteY639" fmla="*/ 3774076 h 4454665"/>
              <a:gd name="connsiteX640" fmla="*/ 11726632 w 12192000"/>
              <a:gd name="connsiteY640" fmla="*/ 3756322 h 4454665"/>
              <a:gd name="connsiteX641" fmla="*/ 11737259 w 12192000"/>
              <a:gd name="connsiteY641" fmla="*/ 3742118 h 4454665"/>
              <a:gd name="connsiteX642" fmla="*/ 11730175 w 12192000"/>
              <a:gd name="connsiteY642" fmla="*/ 3731466 h 4454665"/>
              <a:gd name="connsiteX643" fmla="*/ 11708922 w 12192000"/>
              <a:gd name="connsiteY643" fmla="*/ 3724364 h 4454665"/>
              <a:gd name="connsiteX644" fmla="*/ 11666295 w 12192000"/>
              <a:gd name="connsiteY644" fmla="*/ 3717646 h 4454665"/>
              <a:gd name="connsiteX645" fmla="*/ 11659211 w 12192000"/>
              <a:gd name="connsiteY645" fmla="*/ 3738730 h 4454665"/>
              <a:gd name="connsiteX646" fmla="*/ 11648585 w 12192000"/>
              <a:gd name="connsiteY646" fmla="*/ 3759813 h 4454665"/>
              <a:gd name="connsiteX647" fmla="*/ 11655669 w 12192000"/>
              <a:gd name="connsiteY647" fmla="*/ 3759813 h 4454665"/>
              <a:gd name="connsiteX648" fmla="*/ 11659211 w 12192000"/>
              <a:gd name="connsiteY648" fmla="*/ 3752785 h 4454665"/>
              <a:gd name="connsiteX649" fmla="*/ 11676922 w 12192000"/>
              <a:gd name="connsiteY649" fmla="*/ 3752785 h 4454665"/>
              <a:gd name="connsiteX650" fmla="*/ 11680464 w 12192000"/>
              <a:gd name="connsiteY650" fmla="*/ 3759813 h 4454665"/>
              <a:gd name="connsiteX651" fmla="*/ 11687548 w 12192000"/>
              <a:gd name="connsiteY651" fmla="*/ 3763327 h 4454665"/>
              <a:gd name="connsiteX652" fmla="*/ 11680464 w 12192000"/>
              <a:gd name="connsiteY652" fmla="*/ 3738730 h 4454665"/>
              <a:gd name="connsiteX653" fmla="*/ 11676922 w 12192000"/>
              <a:gd name="connsiteY653" fmla="*/ 3717646 h 4454665"/>
              <a:gd name="connsiteX654" fmla="*/ 11666295 w 12192000"/>
              <a:gd name="connsiteY654" fmla="*/ 3717646 h 4454665"/>
              <a:gd name="connsiteX655" fmla="*/ 11645898 w 12192000"/>
              <a:gd name="connsiteY655" fmla="*/ 3717646 h 4454665"/>
              <a:gd name="connsiteX656" fmla="*/ 11606934 w 12192000"/>
              <a:gd name="connsiteY656" fmla="*/ 3721117 h 4454665"/>
              <a:gd name="connsiteX657" fmla="*/ 11606934 w 12192000"/>
              <a:gd name="connsiteY657" fmla="*/ 3728058 h 4454665"/>
              <a:gd name="connsiteX658" fmla="*/ 11621103 w 12192000"/>
              <a:gd name="connsiteY658" fmla="*/ 3724588 h 4454665"/>
              <a:gd name="connsiteX659" fmla="*/ 11624645 w 12192000"/>
              <a:gd name="connsiteY659" fmla="*/ 3759296 h 4454665"/>
              <a:gd name="connsiteX660" fmla="*/ 11635271 w 12192000"/>
              <a:gd name="connsiteY660" fmla="*/ 3759296 h 4454665"/>
              <a:gd name="connsiteX661" fmla="*/ 11631729 w 12192000"/>
              <a:gd name="connsiteY661" fmla="*/ 3724588 h 4454665"/>
              <a:gd name="connsiteX662" fmla="*/ 11645898 w 12192000"/>
              <a:gd name="connsiteY662" fmla="*/ 3724588 h 4454665"/>
              <a:gd name="connsiteX663" fmla="*/ 11645898 w 12192000"/>
              <a:gd name="connsiteY663" fmla="*/ 3717646 h 4454665"/>
              <a:gd name="connsiteX664" fmla="*/ 11196257 w 12192000"/>
              <a:gd name="connsiteY664" fmla="*/ 3717645 h 4454665"/>
              <a:gd name="connsiteX665" fmla="*/ 11221336 w 12192000"/>
              <a:gd name="connsiteY665" fmla="*/ 3752577 h 4454665"/>
              <a:gd name="connsiteX666" fmla="*/ 11167595 w 12192000"/>
              <a:gd name="connsiteY666" fmla="*/ 3752577 h 4454665"/>
              <a:gd name="connsiteX667" fmla="*/ 11196257 w 12192000"/>
              <a:gd name="connsiteY667" fmla="*/ 3717645 h 4454665"/>
              <a:gd name="connsiteX668" fmla="*/ 11648585 w 12192000"/>
              <a:gd name="connsiteY668" fmla="*/ 3710929 h 4454665"/>
              <a:gd name="connsiteX669" fmla="*/ 11813539 w 12192000"/>
              <a:gd name="connsiteY669" fmla="*/ 3766820 h 4454665"/>
              <a:gd name="connsiteX670" fmla="*/ 11817049 w 12192000"/>
              <a:gd name="connsiteY670" fmla="*/ 3780793 h 4454665"/>
              <a:gd name="connsiteX671" fmla="*/ 11788972 w 12192000"/>
              <a:gd name="connsiteY671" fmla="*/ 3812233 h 4454665"/>
              <a:gd name="connsiteX672" fmla="*/ 11774933 w 12192000"/>
              <a:gd name="connsiteY672" fmla="*/ 3812233 h 4454665"/>
              <a:gd name="connsiteX673" fmla="*/ 11648585 w 12192000"/>
              <a:gd name="connsiteY673" fmla="*/ 3766820 h 4454665"/>
              <a:gd name="connsiteX674" fmla="*/ 11522236 w 12192000"/>
              <a:gd name="connsiteY674" fmla="*/ 3812233 h 4454665"/>
              <a:gd name="connsiteX675" fmla="*/ 11508198 w 12192000"/>
              <a:gd name="connsiteY675" fmla="*/ 3812233 h 4454665"/>
              <a:gd name="connsiteX676" fmla="*/ 11480121 w 12192000"/>
              <a:gd name="connsiteY676" fmla="*/ 3780793 h 4454665"/>
              <a:gd name="connsiteX677" fmla="*/ 11483630 w 12192000"/>
              <a:gd name="connsiteY677" fmla="*/ 3766820 h 4454665"/>
              <a:gd name="connsiteX678" fmla="*/ 11648585 w 12192000"/>
              <a:gd name="connsiteY678" fmla="*/ 3710929 h 4454665"/>
              <a:gd name="connsiteX679" fmla="*/ 11196481 w 12192000"/>
              <a:gd name="connsiteY679" fmla="*/ 3710928 h 4454665"/>
              <a:gd name="connsiteX680" fmla="*/ 11158189 w 12192000"/>
              <a:gd name="connsiteY680" fmla="*/ 3759968 h 4454665"/>
              <a:gd name="connsiteX681" fmla="*/ 11199962 w 12192000"/>
              <a:gd name="connsiteY681" fmla="*/ 3809007 h 4454665"/>
              <a:gd name="connsiteX682" fmla="*/ 11227810 w 12192000"/>
              <a:gd name="connsiteY682" fmla="*/ 3802001 h 4454665"/>
              <a:gd name="connsiteX683" fmla="*/ 11227810 w 12192000"/>
              <a:gd name="connsiteY683" fmla="*/ 3791493 h 4454665"/>
              <a:gd name="connsiteX684" fmla="*/ 11199962 w 12192000"/>
              <a:gd name="connsiteY684" fmla="*/ 3798498 h 4454665"/>
              <a:gd name="connsiteX685" fmla="*/ 11168632 w 12192000"/>
              <a:gd name="connsiteY685" fmla="*/ 3763471 h 4454665"/>
              <a:gd name="connsiteX686" fmla="*/ 11234772 w 12192000"/>
              <a:gd name="connsiteY686" fmla="*/ 3763471 h 4454665"/>
              <a:gd name="connsiteX687" fmla="*/ 11234772 w 12192000"/>
              <a:gd name="connsiteY687" fmla="*/ 3756465 h 4454665"/>
              <a:gd name="connsiteX688" fmla="*/ 11196481 w 12192000"/>
              <a:gd name="connsiteY688" fmla="*/ 3710928 h 4454665"/>
              <a:gd name="connsiteX689" fmla="*/ 10947253 w 12192000"/>
              <a:gd name="connsiteY689" fmla="*/ 3674652 h 4454665"/>
              <a:gd name="connsiteX690" fmla="*/ 10947253 w 12192000"/>
              <a:gd name="connsiteY690" fmla="*/ 3685400 h 4454665"/>
              <a:gd name="connsiteX691" fmla="*/ 10986216 w 12192000"/>
              <a:gd name="connsiteY691" fmla="*/ 3685400 h 4454665"/>
              <a:gd name="connsiteX692" fmla="*/ 10986216 w 12192000"/>
              <a:gd name="connsiteY692" fmla="*/ 3804976 h 4454665"/>
              <a:gd name="connsiteX693" fmla="*/ 10999652 w 12192000"/>
              <a:gd name="connsiteY693" fmla="*/ 3804976 h 4454665"/>
              <a:gd name="connsiteX694" fmla="*/ 10999652 w 12192000"/>
              <a:gd name="connsiteY694" fmla="*/ 3685400 h 4454665"/>
              <a:gd name="connsiteX695" fmla="*/ 11038614 w 12192000"/>
              <a:gd name="connsiteY695" fmla="*/ 3685400 h 4454665"/>
              <a:gd name="connsiteX696" fmla="*/ 11038614 w 12192000"/>
              <a:gd name="connsiteY696" fmla="*/ 3674652 h 4454665"/>
              <a:gd name="connsiteX697" fmla="*/ 11060111 w 12192000"/>
              <a:gd name="connsiteY697" fmla="*/ 3663903 h 4454665"/>
              <a:gd name="connsiteX698" fmla="*/ 11060111 w 12192000"/>
              <a:gd name="connsiteY698" fmla="*/ 3804976 h 4454665"/>
              <a:gd name="connsiteX699" fmla="*/ 11070476 w 12192000"/>
              <a:gd name="connsiteY699" fmla="*/ 3804976 h 4454665"/>
              <a:gd name="connsiteX700" fmla="*/ 11070476 w 12192000"/>
              <a:gd name="connsiteY700" fmla="*/ 3755600 h 4454665"/>
              <a:gd name="connsiteX701" fmla="*/ 11098115 w 12192000"/>
              <a:gd name="connsiteY701" fmla="*/ 3716806 h 4454665"/>
              <a:gd name="connsiteX702" fmla="*/ 11118844 w 12192000"/>
              <a:gd name="connsiteY702" fmla="*/ 3748547 h 4454665"/>
              <a:gd name="connsiteX703" fmla="*/ 11118844 w 12192000"/>
              <a:gd name="connsiteY703" fmla="*/ 3804976 h 4454665"/>
              <a:gd name="connsiteX704" fmla="*/ 11132662 w 12192000"/>
              <a:gd name="connsiteY704" fmla="*/ 3804976 h 4454665"/>
              <a:gd name="connsiteX705" fmla="*/ 11132662 w 12192000"/>
              <a:gd name="connsiteY705" fmla="*/ 3748547 h 4454665"/>
              <a:gd name="connsiteX706" fmla="*/ 11101569 w 12192000"/>
              <a:gd name="connsiteY706" fmla="*/ 3709752 h 4454665"/>
              <a:gd name="connsiteX707" fmla="*/ 11070476 w 12192000"/>
              <a:gd name="connsiteY707" fmla="*/ 3727386 h 4454665"/>
              <a:gd name="connsiteX708" fmla="*/ 11070476 w 12192000"/>
              <a:gd name="connsiteY708" fmla="*/ 3663903 h 4454665"/>
              <a:gd name="connsiteX709" fmla="*/ 11060111 w 12192000"/>
              <a:gd name="connsiteY709" fmla="*/ 3663903 h 4454665"/>
              <a:gd name="connsiteX710" fmla="*/ 11638739 w 12192000"/>
              <a:gd name="connsiteY710" fmla="*/ 3639720 h 4454665"/>
              <a:gd name="connsiteX711" fmla="*/ 11624716 w 12192000"/>
              <a:gd name="connsiteY711" fmla="*/ 3692583 h 4454665"/>
              <a:gd name="connsiteX712" fmla="*/ 11600176 w 12192000"/>
              <a:gd name="connsiteY712" fmla="*/ 3696107 h 4454665"/>
              <a:gd name="connsiteX713" fmla="*/ 11575635 w 12192000"/>
              <a:gd name="connsiteY713" fmla="*/ 3650293 h 4454665"/>
              <a:gd name="connsiteX714" fmla="*/ 11572129 w 12192000"/>
              <a:gd name="connsiteY714" fmla="*/ 3650293 h 4454665"/>
              <a:gd name="connsiteX715" fmla="*/ 11551094 w 12192000"/>
              <a:gd name="connsiteY715" fmla="*/ 3653817 h 4454665"/>
              <a:gd name="connsiteX716" fmla="*/ 11551094 w 12192000"/>
              <a:gd name="connsiteY716" fmla="*/ 3657341 h 4454665"/>
              <a:gd name="connsiteX717" fmla="*/ 11547588 w 12192000"/>
              <a:gd name="connsiteY717" fmla="*/ 3682010 h 4454665"/>
              <a:gd name="connsiteX718" fmla="*/ 11551094 w 12192000"/>
              <a:gd name="connsiteY718" fmla="*/ 3710204 h 4454665"/>
              <a:gd name="connsiteX719" fmla="*/ 11530059 w 12192000"/>
              <a:gd name="connsiteY719" fmla="*/ 3717252 h 4454665"/>
              <a:gd name="connsiteX720" fmla="*/ 11491495 w 12192000"/>
              <a:gd name="connsiteY720" fmla="*/ 3682010 h 4454665"/>
              <a:gd name="connsiteX721" fmla="*/ 11470460 w 12192000"/>
              <a:gd name="connsiteY721" fmla="*/ 3692583 h 4454665"/>
              <a:gd name="connsiteX722" fmla="*/ 11484484 w 12192000"/>
              <a:gd name="connsiteY722" fmla="*/ 3745445 h 4454665"/>
              <a:gd name="connsiteX723" fmla="*/ 11466954 w 12192000"/>
              <a:gd name="connsiteY723" fmla="*/ 3756018 h 4454665"/>
              <a:gd name="connsiteX724" fmla="*/ 11421379 w 12192000"/>
              <a:gd name="connsiteY724" fmla="*/ 3731349 h 4454665"/>
              <a:gd name="connsiteX725" fmla="*/ 11403850 w 12192000"/>
              <a:gd name="connsiteY725" fmla="*/ 3745445 h 4454665"/>
              <a:gd name="connsiteX726" fmla="*/ 11403850 w 12192000"/>
              <a:gd name="connsiteY726" fmla="*/ 3748969 h 4454665"/>
              <a:gd name="connsiteX727" fmla="*/ 11431896 w 12192000"/>
              <a:gd name="connsiteY727" fmla="*/ 3794784 h 4454665"/>
              <a:gd name="connsiteX728" fmla="*/ 11417873 w 12192000"/>
              <a:gd name="connsiteY728" fmla="*/ 3812405 h 4454665"/>
              <a:gd name="connsiteX729" fmla="*/ 11365286 w 12192000"/>
              <a:gd name="connsiteY729" fmla="*/ 3798308 h 4454665"/>
              <a:gd name="connsiteX730" fmla="*/ 11354768 w 12192000"/>
              <a:gd name="connsiteY730" fmla="*/ 3819453 h 4454665"/>
              <a:gd name="connsiteX731" fmla="*/ 11389827 w 12192000"/>
              <a:gd name="connsiteY731" fmla="*/ 3858220 h 4454665"/>
              <a:gd name="connsiteX732" fmla="*/ 11382815 w 12192000"/>
              <a:gd name="connsiteY732" fmla="*/ 3879364 h 4454665"/>
              <a:gd name="connsiteX733" fmla="*/ 11330228 w 12192000"/>
              <a:gd name="connsiteY733" fmla="*/ 3879364 h 4454665"/>
              <a:gd name="connsiteX734" fmla="*/ 11323216 w 12192000"/>
              <a:gd name="connsiteY734" fmla="*/ 3900509 h 4454665"/>
              <a:gd name="connsiteX735" fmla="*/ 11368791 w 12192000"/>
              <a:gd name="connsiteY735" fmla="*/ 3928703 h 4454665"/>
              <a:gd name="connsiteX736" fmla="*/ 11365286 w 12192000"/>
              <a:gd name="connsiteY736" fmla="*/ 3949847 h 4454665"/>
              <a:gd name="connsiteX737" fmla="*/ 11316205 w 12192000"/>
              <a:gd name="connsiteY737" fmla="*/ 3963945 h 4454665"/>
              <a:gd name="connsiteX738" fmla="*/ 11312698 w 12192000"/>
              <a:gd name="connsiteY738" fmla="*/ 3963945 h 4454665"/>
              <a:gd name="connsiteX739" fmla="*/ 11312698 w 12192000"/>
              <a:gd name="connsiteY739" fmla="*/ 3978041 h 4454665"/>
              <a:gd name="connsiteX740" fmla="*/ 11312698 w 12192000"/>
              <a:gd name="connsiteY740" fmla="*/ 3988614 h 4454665"/>
              <a:gd name="connsiteX741" fmla="*/ 11316205 w 12192000"/>
              <a:gd name="connsiteY741" fmla="*/ 3988614 h 4454665"/>
              <a:gd name="connsiteX742" fmla="*/ 11365286 w 12192000"/>
              <a:gd name="connsiteY742" fmla="*/ 4002711 h 4454665"/>
              <a:gd name="connsiteX743" fmla="*/ 11368791 w 12192000"/>
              <a:gd name="connsiteY743" fmla="*/ 4023856 h 4454665"/>
              <a:gd name="connsiteX744" fmla="*/ 11323216 w 12192000"/>
              <a:gd name="connsiteY744" fmla="*/ 4052049 h 4454665"/>
              <a:gd name="connsiteX745" fmla="*/ 11323216 w 12192000"/>
              <a:gd name="connsiteY745" fmla="*/ 4055573 h 4454665"/>
              <a:gd name="connsiteX746" fmla="*/ 11330228 w 12192000"/>
              <a:gd name="connsiteY746" fmla="*/ 4076718 h 4454665"/>
              <a:gd name="connsiteX747" fmla="*/ 11382815 w 12192000"/>
              <a:gd name="connsiteY747" fmla="*/ 4076718 h 4454665"/>
              <a:gd name="connsiteX748" fmla="*/ 11393332 w 12192000"/>
              <a:gd name="connsiteY748" fmla="*/ 4097864 h 4454665"/>
              <a:gd name="connsiteX749" fmla="*/ 11354768 w 12192000"/>
              <a:gd name="connsiteY749" fmla="*/ 4133105 h 4454665"/>
              <a:gd name="connsiteX750" fmla="*/ 11354768 w 12192000"/>
              <a:gd name="connsiteY750" fmla="*/ 4136629 h 4454665"/>
              <a:gd name="connsiteX751" fmla="*/ 11365286 w 12192000"/>
              <a:gd name="connsiteY751" fmla="*/ 4154250 h 4454665"/>
              <a:gd name="connsiteX752" fmla="*/ 11417873 w 12192000"/>
              <a:gd name="connsiteY752" fmla="*/ 4140153 h 4454665"/>
              <a:gd name="connsiteX753" fmla="*/ 11431896 w 12192000"/>
              <a:gd name="connsiteY753" fmla="*/ 4161299 h 4454665"/>
              <a:gd name="connsiteX754" fmla="*/ 11403850 w 12192000"/>
              <a:gd name="connsiteY754" fmla="*/ 4207113 h 4454665"/>
              <a:gd name="connsiteX755" fmla="*/ 11421379 w 12192000"/>
              <a:gd name="connsiteY755" fmla="*/ 4221209 h 4454665"/>
              <a:gd name="connsiteX756" fmla="*/ 11466954 w 12192000"/>
              <a:gd name="connsiteY756" fmla="*/ 4196541 h 4454665"/>
              <a:gd name="connsiteX757" fmla="*/ 11484484 w 12192000"/>
              <a:gd name="connsiteY757" fmla="*/ 4210637 h 4454665"/>
              <a:gd name="connsiteX758" fmla="*/ 11473966 w 12192000"/>
              <a:gd name="connsiteY758" fmla="*/ 4259975 h 4454665"/>
              <a:gd name="connsiteX759" fmla="*/ 11473966 w 12192000"/>
              <a:gd name="connsiteY759" fmla="*/ 4263500 h 4454665"/>
              <a:gd name="connsiteX760" fmla="*/ 11491495 w 12192000"/>
              <a:gd name="connsiteY760" fmla="*/ 4274072 h 4454665"/>
              <a:gd name="connsiteX761" fmla="*/ 11495001 w 12192000"/>
              <a:gd name="connsiteY761" fmla="*/ 4274072 h 4454665"/>
              <a:gd name="connsiteX762" fmla="*/ 11530059 w 12192000"/>
              <a:gd name="connsiteY762" fmla="*/ 4235306 h 4454665"/>
              <a:gd name="connsiteX763" fmla="*/ 11551094 w 12192000"/>
              <a:gd name="connsiteY763" fmla="*/ 4245879 h 4454665"/>
              <a:gd name="connsiteX764" fmla="*/ 11547588 w 12192000"/>
              <a:gd name="connsiteY764" fmla="*/ 4270548 h 4454665"/>
              <a:gd name="connsiteX765" fmla="*/ 11551094 w 12192000"/>
              <a:gd name="connsiteY765" fmla="*/ 4298742 h 4454665"/>
              <a:gd name="connsiteX766" fmla="*/ 11572129 w 12192000"/>
              <a:gd name="connsiteY766" fmla="*/ 4305790 h 4454665"/>
              <a:gd name="connsiteX767" fmla="*/ 11575635 w 12192000"/>
              <a:gd name="connsiteY767" fmla="*/ 4305790 h 4454665"/>
              <a:gd name="connsiteX768" fmla="*/ 11600176 w 12192000"/>
              <a:gd name="connsiteY768" fmla="*/ 4259975 h 4454665"/>
              <a:gd name="connsiteX769" fmla="*/ 11624716 w 12192000"/>
              <a:gd name="connsiteY769" fmla="*/ 4259975 h 4454665"/>
              <a:gd name="connsiteX770" fmla="*/ 11638739 w 12192000"/>
              <a:gd name="connsiteY770" fmla="*/ 4312838 h 4454665"/>
              <a:gd name="connsiteX771" fmla="*/ 11659774 w 12192000"/>
              <a:gd name="connsiteY771" fmla="*/ 4312838 h 4454665"/>
              <a:gd name="connsiteX772" fmla="*/ 11663280 w 12192000"/>
              <a:gd name="connsiteY772" fmla="*/ 4312838 h 4454665"/>
              <a:gd name="connsiteX773" fmla="*/ 11677303 w 12192000"/>
              <a:gd name="connsiteY773" fmla="*/ 4259975 h 4454665"/>
              <a:gd name="connsiteX774" fmla="*/ 11698339 w 12192000"/>
              <a:gd name="connsiteY774" fmla="*/ 4259975 h 4454665"/>
              <a:gd name="connsiteX775" fmla="*/ 11722879 w 12192000"/>
              <a:gd name="connsiteY775" fmla="*/ 4305790 h 4454665"/>
              <a:gd name="connsiteX776" fmla="*/ 11726385 w 12192000"/>
              <a:gd name="connsiteY776" fmla="*/ 4305790 h 4454665"/>
              <a:gd name="connsiteX777" fmla="*/ 11747420 w 12192000"/>
              <a:gd name="connsiteY777" fmla="*/ 4298742 h 4454665"/>
              <a:gd name="connsiteX778" fmla="*/ 11750925 w 12192000"/>
              <a:gd name="connsiteY778" fmla="*/ 4270548 h 4454665"/>
              <a:gd name="connsiteX779" fmla="*/ 11747420 w 12192000"/>
              <a:gd name="connsiteY779" fmla="*/ 4245879 h 4454665"/>
              <a:gd name="connsiteX780" fmla="*/ 11768454 w 12192000"/>
              <a:gd name="connsiteY780" fmla="*/ 4235306 h 4454665"/>
              <a:gd name="connsiteX781" fmla="*/ 11807019 w 12192000"/>
              <a:gd name="connsiteY781" fmla="*/ 4274072 h 4454665"/>
              <a:gd name="connsiteX782" fmla="*/ 11824547 w 12192000"/>
              <a:gd name="connsiteY782" fmla="*/ 4263500 h 4454665"/>
              <a:gd name="connsiteX783" fmla="*/ 11828054 w 12192000"/>
              <a:gd name="connsiteY783" fmla="*/ 4263500 h 4454665"/>
              <a:gd name="connsiteX784" fmla="*/ 11828054 w 12192000"/>
              <a:gd name="connsiteY784" fmla="*/ 4259975 h 4454665"/>
              <a:gd name="connsiteX785" fmla="*/ 11814030 w 12192000"/>
              <a:gd name="connsiteY785" fmla="*/ 4210637 h 4454665"/>
              <a:gd name="connsiteX786" fmla="*/ 11831559 w 12192000"/>
              <a:gd name="connsiteY786" fmla="*/ 4196541 h 4454665"/>
              <a:gd name="connsiteX787" fmla="*/ 11877135 w 12192000"/>
              <a:gd name="connsiteY787" fmla="*/ 4221209 h 4454665"/>
              <a:gd name="connsiteX788" fmla="*/ 11894664 w 12192000"/>
              <a:gd name="connsiteY788" fmla="*/ 4207113 h 4454665"/>
              <a:gd name="connsiteX789" fmla="*/ 11894664 w 12192000"/>
              <a:gd name="connsiteY789" fmla="*/ 4203589 h 4454665"/>
              <a:gd name="connsiteX790" fmla="*/ 11866617 w 12192000"/>
              <a:gd name="connsiteY790" fmla="*/ 4157774 h 4454665"/>
              <a:gd name="connsiteX791" fmla="*/ 11880641 w 12192000"/>
              <a:gd name="connsiteY791" fmla="*/ 4140153 h 4454665"/>
              <a:gd name="connsiteX792" fmla="*/ 11933228 w 12192000"/>
              <a:gd name="connsiteY792" fmla="*/ 4154250 h 4454665"/>
              <a:gd name="connsiteX793" fmla="*/ 11943746 w 12192000"/>
              <a:gd name="connsiteY793" fmla="*/ 4136629 h 4454665"/>
              <a:gd name="connsiteX794" fmla="*/ 11943746 w 12192000"/>
              <a:gd name="connsiteY794" fmla="*/ 4133105 h 4454665"/>
              <a:gd name="connsiteX795" fmla="*/ 11908688 w 12192000"/>
              <a:gd name="connsiteY795" fmla="*/ 4094339 h 4454665"/>
              <a:gd name="connsiteX796" fmla="*/ 11915699 w 12192000"/>
              <a:gd name="connsiteY796" fmla="*/ 4076718 h 4454665"/>
              <a:gd name="connsiteX797" fmla="*/ 11968286 w 12192000"/>
              <a:gd name="connsiteY797" fmla="*/ 4076718 h 4454665"/>
              <a:gd name="connsiteX798" fmla="*/ 11968286 w 12192000"/>
              <a:gd name="connsiteY798" fmla="*/ 4073194 h 4454665"/>
              <a:gd name="connsiteX799" fmla="*/ 11975298 w 12192000"/>
              <a:gd name="connsiteY799" fmla="*/ 4052049 h 4454665"/>
              <a:gd name="connsiteX800" fmla="*/ 11929722 w 12192000"/>
              <a:gd name="connsiteY800" fmla="*/ 4023856 h 4454665"/>
              <a:gd name="connsiteX801" fmla="*/ 11933228 w 12192000"/>
              <a:gd name="connsiteY801" fmla="*/ 4002711 h 4454665"/>
              <a:gd name="connsiteX802" fmla="*/ 11982310 w 12192000"/>
              <a:gd name="connsiteY802" fmla="*/ 3988614 h 4454665"/>
              <a:gd name="connsiteX803" fmla="*/ 11985815 w 12192000"/>
              <a:gd name="connsiteY803" fmla="*/ 3978041 h 4454665"/>
              <a:gd name="connsiteX804" fmla="*/ 11982310 w 12192000"/>
              <a:gd name="connsiteY804" fmla="*/ 3967469 h 4454665"/>
              <a:gd name="connsiteX805" fmla="*/ 11982310 w 12192000"/>
              <a:gd name="connsiteY805" fmla="*/ 3963945 h 4454665"/>
              <a:gd name="connsiteX806" fmla="*/ 11933228 w 12192000"/>
              <a:gd name="connsiteY806" fmla="*/ 3949847 h 4454665"/>
              <a:gd name="connsiteX807" fmla="*/ 11929722 w 12192000"/>
              <a:gd name="connsiteY807" fmla="*/ 3928703 h 4454665"/>
              <a:gd name="connsiteX808" fmla="*/ 11975298 w 12192000"/>
              <a:gd name="connsiteY808" fmla="*/ 3904034 h 4454665"/>
              <a:gd name="connsiteX809" fmla="*/ 11975298 w 12192000"/>
              <a:gd name="connsiteY809" fmla="*/ 3900509 h 4454665"/>
              <a:gd name="connsiteX810" fmla="*/ 11968286 w 12192000"/>
              <a:gd name="connsiteY810" fmla="*/ 3879364 h 4454665"/>
              <a:gd name="connsiteX811" fmla="*/ 11915699 w 12192000"/>
              <a:gd name="connsiteY811" fmla="*/ 3879364 h 4454665"/>
              <a:gd name="connsiteX812" fmla="*/ 11908688 w 12192000"/>
              <a:gd name="connsiteY812" fmla="*/ 3858220 h 4454665"/>
              <a:gd name="connsiteX813" fmla="*/ 11943746 w 12192000"/>
              <a:gd name="connsiteY813" fmla="*/ 3819453 h 4454665"/>
              <a:gd name="connsiteX814" fmla="*/ 11933228 w 12192000"/>
              <a:gd name="connsiteY814" fmla="*/ 3801832 h 4454665"/>
              <a:gd name="connsiteX815" fmla="*/ 11933228 w 12192000"/>
              <a:gd name="connsiteY815" fmla="*/ 3798308 h 4454665"/>
              <a:gd name="connsiteX816" fmla="*/ 11880641 w 12192000"/>
              <a:gd name="connsiteY816" fmla="*/ 3812405 h 4454665"/>
              <a:gd name="connsiteX817" fmla="*/ 11866617 w 12192000"/>
              <a:gd name="connsiteY817" fmla="*/ 3794784 h 4454665"/>
              <a:gd name="connsiteX818" fmla="*/ 11894664 w 12192000"/>
              <a:gd name="connsiteY818" fmla="*/ 3748969 h 4454665"/>
              <a:gd name="connsiteX819" fmla="*/ 11877135 w 12192000"/>
              <a:gd name="connsiteY819" fmla="*/ 3731349 h 4454665"/>
              <a:gd name="connsiteX820" fmla="*/ 11831559 w 12192000"/>
              <a:gd name="connsiteY820" fmla="*/ 3759543 h 4454665"/>
              <a:gd name="connsiteX821" fmla="*/ 11814030 w 12192000"/>
              <a:gd name="connsiteY821" fmla="*/ 3745445 h 4454665"/>
              <a:gd name="connsiteX822" fmla="*/ 11828054 w 12192000"/>
              <a:gd name="connsiteY822" fmla="*/ 3692583 h 4454665"/>
              <a:gd name="connsiteX823" fmla="*/ 11807019 w 12192000"/>
              <a:gd name="connsiteY823" fmla="*/ 3682010 h 4454665"/>
              <a:gd name="connsiteX824" fmla="*/ 11768454 w 12192000"/>
              <a:gd name="connsiteY824" fmla="*/ 3717252 h 4454665"/>
              <a:gd name="connsiteX825" fmla="*/ 11747420 w 12192000"/>
              <a:gd name="connsiteY825" fmla="*/ 3710204 h 4454665"/>
              <a:gd name="connsiteX826" fmla="*/ 11750925 w 12192000"/>
              <a:gd name="connsiteY826" fmla="*/ 3682010 h 4454665"/>
              <a:gd name="connsiteX827" fmla="*/ 11747420 w 12192000"/>
              <a:gd name="connsiteY827" fmla="*/ 3657341 h 4454665"/>
              <a:gd name="connsiteX828" fmla="*/ 11747420 w 12192000"/>
              <a:gd name="connsiteY828" fmla="*/ 3653817 h 4454665"/>
              <a:gd name="connsiteX829" fmla="*/ 11726385 w 12192000"/>
              <a:gd name="connsiteY829" fmla="*/ 3650293 h 4454665"/>
              <a:gd name="connsiteX830" fmla="*/ 11722879 w 12192000"/>
              <a:gd name="connsiteY830" fmla="*/ 3650293 h 4454665"/>
              <a:gd name="connsiteX831" fmla="*/ 11698339 w 12192000"/>
              <a:gd name="connsiteY831" fmla="*/ 3696107 h 4454665"/>
              <a:gd name="connsiteX832" fmla="*/ 11673798 w 12192000"/>
              <a:gd name="connsiteY832" fmla="*/ 3692583 h 4454665"/>
              <a:gd name="connsiteX833" fmla="*/ 11659774 w 12192000"/>
              <a:gd name="connsiteY833" fmla="*/ 3639720 h 4454665"/>
              <a:gd name="connsiteX834" fmla="*/ 11638739 w 12192000"/>
              <a:gd name="connsiteY834" fmla="*/ 3639720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type="pic" sz="quarter" idx="16"/>
          </p:nvPr>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
        <p:nvSpPr>
          <p:cNvPr id="144" name="Freeform: Shape 143" hidden="1">
            <a:extLst>
              <a:ext uri="{FF2B5EF4-FFF2-40B4-BE49-F238E27FC236}">
                <a16:creationId xmlns:a16="http://schemas.microsoft.com/office/drawing/2014/main" id="{77B988ED-1FB9-449B-8388-E97A219E2298}"/>
              </a:ext>
            </a:extLst>
          </p:cNvPr>
          <p:cNvSpPr/>
          <p:nvPr userDrawn="1"/>
        </p:nvSpPr>
        <p:spPr>
          <a:xfrm>
            <a:off x="2209799" y="-1027549"/>
            <a:ext cx="2114552" cy="800100"/>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45" name="Freeform: Shape 144" hidden="1">
            <a:extLst>
              <a:ext uri="{FF2B5EF4-FFF2-40B4-BE49-F238E27FC236}">
                <a16:creationId xmlns:a16="http://schemas.microsoft.com/office/drawing/2014/main" id="{1274828A-9669-4F9D-82E2-5BF5C078FD1A}"/>
              </a:ext>
            </a:extLst>
          </p:cNvPr>
          <p:cNvSpPr/>
          <p:nvPr userDrawn="1"/>
        </p:nvSpPr>
        <p:spPr>
          <a:xfrm>
            <a:off x="4889269" y="-1027549"/>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hyperlink" Target="https://www.abtrf.org.br/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a:xfrm>
            <a:off x="0" y="0"/>
            <a:ext cx="12192000" cy="6858000"/>
          </a:xfrm>
        </p:spPr>
        <p:txBody>
          <a:bodyPr/>
          <a:lstStyle/>
          <a:p>
            <a:endParaRPr lang="en-US" dirty="0"/>
          </a:p>
          <a:p>
            <a:r>
              <a:rPr lang="en-US" dirty="0"/>
              <a:t>ROTARY E FUNDAÇÃO ROTÁRIA</a:t>
            </a:r>
          </a:p>
        </p:txBody>
      </p:sp>
      <p:sp>
        <p:nvSpPr>
          <p:cNvPr id="27" name="Subtitle 26">
            <a:extLst>
              <a:ext uri="{FF2B5EF4-FFF2-40B4-BE49-F238E27FC236}">
                <a16:creationId xmlns:a16="http://schemas.microsoft.com/office/drawing/2014/main" id="{51EAD650-B77B-4A4D-9365-935832106CD2}"/>
              </a:ext>
            </a:extLst>
          </p:cNvPr>
          <p:cNvSpPr>
            <a:spLocks noGrp="1"/>
          </p:cNvSpPr>
          <p:nvPr>
            <p:ph type="subTitle" idx="1"/>
          </p:nvPr>
        </p:nvSpPr>
        <p:spPr>
          <a:xfrm>
            <a:off x="829733" y="4790759"/>
            <a:ext cx="10532534" cy="668345"/>
          </a:xfrm>
        </p:spPr>
        <p:txBody>
          <a:bodyPr>
            <a:normAutofit/>
          </a:bodyPr>
          <a:lstStyle/>
          <a:p>
            <a:r>
              <a:rPr lang="en-US" sz="4200" b="1" dirty="0"/>
              <a:t>Brasil</a:t>
            </a:r>
            <a:endParaRPr lang="en-US" b="1"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0160001" y="182229"/>
            <a:ext cx="1734030" cy="1740912"/>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38946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
        <p:nvSpPr>
          <p:cNvPr id="11" name="Text Placeholder 10"/>
          <p:cNvSpPr>
            <a:spLocks noGrp="1"/>
          </p:cNvSpPr>
          <p:nvPr>
            <p:ph type="body" sz="quarter" idx="16"/>
          </p:nvPr>
        </p:nvSpPr>
        <p:spPr>
          <a:xfrm>
            <a:off x="6096000" y="0"/>
            <a:ext cx="6096000" cy="6858000"/>
          </a:xfrm>
        </p:spPr>
        <p:txBody>
          <a:bodyPr/>
          <a:lstStyle/>
          <a:p>
            <a:endParaRPr lang="pt-BR" dirty="0"/>
          </a:p>
        </p:txBody>
      </p:sp>
      <p:sp>
        <p:nvSpPr>
          <p:cNvPr id="10" name="Text Placeholder 9"/>
          <p:cNvSpPr>
            <a:spLocks noGrp="1"/>
          </p:cNvSpPr>
          <p:nvPr>
            <p:ph type="body" sz="quarter" idx="14"/>
          </p:nvPr>
        </p:nvSpPr>
        <p:spPr>
          <a:xfrm>
            <a:off x="6584125" y="542824"/>
            <a:ext cx="4798018" cy="876152"/>
          </a:xfrm>
        </p:spPr>
        <p:txBody>
          <a:bodyPr/>
          <a:lstStyle/>
          <a:p>
            <a:r>
              <a:rPr lang="pt-BR" dirty="0">
                <a:solidFill>
                  <a:srgbClr val="01B4E7"/>
                </a:solidFill>
              </a:rPr>
              <a:t>ABTRF</a:t>
            </a:r>
          </a:p>
        </p:txBody>
      </p:sp>
      <p:sp>
        <p:nvSpPr>
          <p:cNvPr id="64" name="Content Placeholder 2"/>
          <p:cNvSpPr>
            <a:spLocks noGrp="1"/>
          </p:cNvSpPr>
          <p:nvPr>
            <p:ph type="subTitle" idx="1"/>
          </p:nvPr>
        </p:nvSpPr>
        <p:spPr>
          <a:xfrm>
            <a:off x="6584125" y="1777300"/>
            <a:ext cx="5119749" cy="1975764"/>
          </a:xfrm>
        </p:spPr>
        <p:txBody>
          <a:bodyPr>
            <a:noAutofit/>
          </a:bodyPr>
          <a:lstStyle/>
          <a:p>
            <a:pPr>
              <a:lnSpc>
                <a:spcPct val="100000"/>
              </a:lnSpc>
              <a:buFont typeface="Wingdings" panose="05000000000000000000" pitchFamily="2" charset="2"/>
              <a:buChar char="ü"/>
            </a:pPr>
            <a:endParaRPr lang="pt-BR" sz="2000" dirty="0">
              <a:latin typeface="+mn-lt"/>
            </a:endParaRPr>
          </a:p>
          <a:p>
            <a:pPr marL="342900" indent="-342900">
              <a:lnSpc>
                <a:spcPct val="100000"/>
              </a:lnSpc>
              <a:spcBef>
                <a:spcPts val="600"/>
              </a:spcBef>
              <a:buFont typeface="Arial" panose="020B0604020202020204" pitchFamily="34" charset="0"/>
              <a:buChar char="•"/>
            </a:pPr>
            <a:r>
              <a:rPr lang="pt-BR" sz="2100" dirty="0">
                <a:latin typeface="+mn-lt"/>
              </a:rPr>
              <a:t>Estabelecida para receber doações de empresas à Fundação Rotária do Rotary no Brasil </a:t>
            </a:r>
          </a:p>
          <a:p>
            <a:pPr marL="342900" indent="-342900">
              <a:lnSpc>
                <a:spcPct val="100000"/>
              </a:lnSpc>
              <a:spcBef>
                <a:spcPts val="600"/>
              </a:spcBef>
              <a:buFont typeface="Arial" panose="020B0604020202020204" pitchFamily="34" charset="0"/>
              <a:buChar char="•"/>
            </a:pPr>
            <a:endParaRPr lang="pt-BR" sz="2100" dirty="0">
              <a:latin typeface="+mn-lt"/>
            </a:endParaRPr>
          </a:p>
          <a:p>
            <a:pPr marL="342900" indent="-342900">
              <a:lnSpc>
                <a:spcPct val="100000"/>
              </a:lnSpc>
              <a:spcBef>
                <a:spcPts val="600"/>
              </a:spcBef>
              <a:buFont typeface="Arial" panose="020B0604020202020204" pitchFamily="34" charset="0"/>
              <a:buChar char="•"/>
            </a:pPr>
            <a:r>
              <a:rPr lang="pt-BR" sz="2100" dirty="0">
                <a:latin typeface="+mn-lt"/>
              </a:rPr>
              <a:t>Oferece certificado e selo de  Responsabilidade Social</a:t>
            </a:r>
          </a:p>
          <a:p>
            <a:pPr marL="342900" indent="-342900">
              <a:lnSpc>
                <a:spcPct val="100000"/>
              </a:lnSpc>
              <a:spcBef>
                <a:spcPts val="600"/>
              </a:spcBef>
              <a:buFont typeface="Arial" panose="020B0604020202020204" pitchFamily="34" charset="0"/>
              <a:buChar char="•"/>
            </a:pPr>
            <a:endParaRPr lang="pt-BR" sz="2100" dirty="0"/>
          </a:p>
          <a:p>
            <a:pPr marL="342900" indent="-342900">
              <a:lnSpc>
                <a:spcPct val="100000"/>
              </a:lnSpc>
              <a:spcBef>
                <a:spcPts val="600"/>
              </a:spcBef>
              <a:buFont typeface="Arial" panose="020B0604020202020204" pitchFamily="34" charset="0"/>
              <a:buChar char="•"/>
            </a:pPr>
            <a:r>
              <a:rPr lang="pt-BR" sz="2100" dirty="0"/>
              <a:t>Benefício fiscal para empresas de lucro real  </a:t>
            </a:r>
          </a:p>
          <a:p>
            <a:pPr marL="342900" indent="-342900">
              <a:lnSpc>
                <a:spcPct val="100000"/>
              </a:lnSpc>
              <a:buFont typeface="Arial" panose="020B0604020202020204" pitchFamily="34" charset="0"/>
              <a:buChar char="•"/>
            </a:pPr>
            <a:endParaRPr lang="pt-BR" sz="2000" dirty="0">
              <a:latin typeface="+mn-lt"/>
            </a:endParaRPr>
          </a:p>
          <a:p>
            <a:pPr marL="0" indent="0">
              <a:buNone/>
            </a:pPr>
            <a:endParaRPr lang="en-US" sz="2000" dirty="0">
              <a:latin typeface="+mn-lt"/>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946323" y="5941119"/>
            <a:ext cx="2906975" cy="558557"/>
          </a:xfrm>
          <a:prstGeom prst="rect">
            <a:avLst/>
          </a:prstGeom>
        </p:spPr>
      </p:pic>
    </p:spTree>
    <p:extLst>
      <p:ext uri="{BB962C8B-B14F-4D97-AF65-F5344CB8AC3E}">
        <p14:creationId xmlns:p14="http://schemas.microsoft.com/office/powerpoint/2010/main" val="401838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prstGeom prst="rect">
            <a:avLst/>
          </a:prstGeom>
        </p:spPr>
      </p:pic>
      <p:sp>
        <p:nvSpPr>
          <p:cNvPr id="14" name="Text Placeholder 13"/>
          <p:cNvSpPr>
            <a:spLocks noGrp="1"/>
          </p:cNvSpPr>
          <p:nvPr>
            <p:ph type="body" sz="quarter" idx="16"/>
          </p:nvPr>
        </p:nvSpPr>
        <p:spPr>
          <a:xfrm>
            <a:off x="0" y="0"/>
            <a:ext cx="12192000" cy="6858000"/>
          </a:xfrm>
          <a:solidFill>
            <a:srgbClr val="48595D">
              <a:alpha val="54000"/>
            </a:srgbClr>
          </a:solidFill>
        </p:spPr>
        <p:txBody>
          <a:bodyPr/>
          <a:lstStyle/>
          <a:p>
            <a:endParaRPr lang="pt-BR" dirty="0"/>
          </a:p>
        </p:txBody>
      </p:sp>
      <p:sp>
        <p:nvSpPr>
          <p:cNvPr id="12" name="Text Placeholder 11"/>
          <p:cNvSpPr>
            <a:spLocks noGrp="1"/>
          </p:cNvSpPr>
          <p:nvPr>
            <p:ph type="body" sz="quarter" idx="14"/>
          </p:nvPr>
        </p:nvSpPr>
        <p:spPr>
          <a:xfrm>
            <a:off x="7911508" y="3569839"/>
            <a:ext cx="3880158" cy="1834676"/>
          </a:xfrm>
        </p:spPr>
        <p:txBody>
          <a:bodyPr>
            <a:normAutofit/>
          </a:bodyPr>
          <a:lstStyle/>
          <a:p>
            <a:pPr>
              <a:lnSpc>
                <a:spcPct val="100000"/>
              </a:lnSpc>
            </a:pPr>
            <a:r>
              <a:rPr lang="pt-BR" sz="2500" dirty="0"/>
              <a:t>Fr.brasil@rotary.org</a:t>
            </a:r>
          </a:p>
          <a:p>
            <a:pPr>
              <a:lnSpc>
                <a:spcPct val="100000"/>
              </a:lnSpc>
            </a:pPr>
            <a:r>
              <a:rPr lang="pt-BR" sz="2500" dirty="0"/>
              <a:t>(11) 3217-2630 ramal 1</a:t>
            </a:r>
            <a:endParaRPr lang="pt-BR" sz="2500" dirty="0">
              <a:hlinkClick r:id="rId4"/>
            </a:endParaRPr>
          </a:p>
          <a:p>
            <a:pPr>
              <a:lnSpc>
                <a:spcPct val="100000"/>
              </a:lnSpc>
            </a:pPr>
            <a:r>
              <a:rPr lang="pt-BR" sz="2500" dirty="0"/>
              <a:t>www.abtrf.org.br</a:t>
            </a:r>
          </a:p>
        </p:txBody>
      </p:sp>
      <p:sp>
        <p:nvSpPr>
          <p:cNvPr id="13" name="Text Placeholder 12"/>
          <p:cNvSpPr>
            <a:spLocks noGrp="1"/>
          </p:cNvSpPr>
          <p:nvPr>
            <p:ph type="body" sz="quarter" idx="15"/>
          </p:nvPr>
        </p:nvSpPr>
        <p:spPr>
          <a:xfrm>
            <a:off x="7911508" y="2917906"/>
            <a:ext cx="3880158" cy="651932"/>
          </a:xfrm>
        </p:spPr>
        <p:txBody>
          <a:bodyPr/>
          <a:lstStyle/>
          <a:p>
            <a:r>
              <a:rPr lang="pt-BR" sz="2800" dirty="0"/>
              <a:t>Entre em contato!</a:t>
            </a:r>
          </a:p>
        </p:txBody>
      </p:sp>
    </p:spTree>
    <p:extLst>
      <p:ext uri="{BB962C8B-B14F-4D97-AF65-F5344CB8AC3E}">
        <p14:creationId xmlns:p14="http://schemas.microsoft.com/office/powerpoint/2010/main" val="341356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p:pic>
      <p:sp>
        <p:nvSpPr>
          <p:cNvPr id="44" name="Text Placeholder 43"/>
          <p:cNvSpPr>
            <a:spLocks noGrp="1"/>
          </p:cNvSpPr>
          <p:nvPr>
            <p:ph type="body" sz="quarter" idx="17"/>
          </p:nvPr>
        </p:nvSpPr>
        <p:spPr>
          <a:xfrm>
            <a:off x="0" y="25966"/>
            <a:ext cx="12192000" cy="6858000"/>
          </a:xfrm>
        </p:spPr>
        <p:txBody>
          <a:bodyPr/>
          <a:lstStyle/>
          <a:p>
            <a:endParaRPr lang="pt-BR" dirty="0"/>
          </a:p>
        </p:txBody>
      </p:sp>
      <p:sp>
        <p:nvSpPr>
          <p:cNvPr id="8" name="Content Placeholder 2"/>
          <p:cNvSpPr>
            <a:spLocks noGrp="1"/>
          </p:cNvSpPr>
          <p:nvPr>
            <p:ph type="subTitle" idx="1"/>
          </p:nvPr>
        </p:nvSpPr>
        <p:spPr>
          <a:xfrm>
            <a:off x="201506" y="2009035"/>
            <a:ext cx="6709248" cy="1975764"/>
          </a:xfrm>
        </p:spPr>
        <p:txBody>
          <a:bodyPr rIns="91440" anchor="ctr">
            <a:noAutofit/>
          </a:bodyPr>
          <a:lstStyle/>
          <a:p>
            <a:pPr marL="0" indent="0">
              <a:lnSpc>
                <a:spcPct val="120000"/>
              </a:lnSpc>
              <a:spcBef>
                <a:spcPts val="0"/>
              </a:spcBef>
              <a:buNone/>
            </a:pPr>
            <a:r>
              <a:rPr lang="pt-BR" sz="2000" dirty="0"/>
              <a:t>Organização internacional humanitária de voluntários</a:t>
            </a:r>
          </a:p>
          <a:p>
            <a:pPr marL="0" indent="0">
              <a:lnSpc>
                <a:spcPct val="120000"/>
              </a:lnSpc>
              <a:spcBef>
                <a:spcPts val="0"/>
              </a:spcBef>
              <a:buNone/>
            </a:pPr>
            <a:endParaRPr lang="pt-BR" sz="1600" dirty="0"/>
          </a:p>
          <a:p>
            <a:pPr marL="0" indent="0">
              <a:lnSpc>
                <a:spcPct val="120000"/>
              </a:lnSpc>
              <a:spcBef>
                <a:spcPts val="0"/>
              </a:spcBef>
              <a:buNone/>
            </a:pPr>
            <a:r>
              <a:rPr lang="pt-BR" sz="2000" dirty="0"/>
              <a:t>Atuamos em sete áreas de enfoque, melhorando a vida das comunidades onde nossos clubes estão inseridos:</a:t>
            </a:r>
          </a:p>
          <a:p>
            <a:pPr marL="0" indent="0">
              <a:spcBef>
                <a:spcPts val="0"/>
              </a:spcBef>
              <a:spcAft>
                <a:spcPts val="1018"/>
              </a:spcAft>
              <a:buNone/>
            </a:pPr>
            <a:endParaRPr lang="en-US" sz="2000" b="1" dirty="0">
              <a:solidFill>
                <a:srgbClr val="000000"/>
              </a:solidFill>
              <a:cs typeface="Arial Narrow"/>
            </a:endParaRPr>
          </a:p>
          <a:p>
            <a:pPr marL="0" indent="0">
              <a:spcBef>
                <a:spcPts val="0"/>
              </a:spcBef>
              <a:spcAft>
                <a:spcPts val="1018"/>
              </a:spcAft>
              <a:buNone/>
            </a:pPr>
            <a:endParaRPr lang="en-US" sz="2000" b="1" dirty="0">
              <a:solidFill>
                <a:srgbClr val="000000"/>
              </a:solidFill>
              <a:cs typeface="Arial Narrow"/>
            </a:endParaRPr>
          </a:p>
          <a:p>
            <a:pPr marL="0" indent="0">
              <a:buNone/>
            </a:pPr>
            <a:endParaRPr lang="en-US" sz="2000" dirty="0">
              <a:solidFill>
                <a:srgbClr val="000000"/>
              </a:solidFill>
            </a:endParaRPr>
          </a:p>
        </p:txBody>
      </p:sp>
      <p:sp>
        <p:nvSpPr>
          <p:cNvPr id="14" name="Text Placeholder 13"/>
          <p:cNvSpPr>
            <a:spLocks noGrp="1"/>
          </p:cNvSpPr>
          <p:nvPr>
            <p:ph type="body" sz="quarter" idx="14"/>
          </p:nvPr>
        </p:nvSpPr>
        <p:spPr>
          <a:xfrm>
            <a:off x="296334" y="207735"/>
            <a:ext cx="5449374" cy="1135062"/>
          </a:xfrm>
        </p:spPr>
        <p:txBody>
          <a:bodyPr>
            <a:normAutofit/>
          </a:bodyPr>
          <a:lstStyle/>
          <a:p>
            <a:r>
              <a:rPr lang="pt-BR" dirty="0"/>
              <a:t>Quem somos</a:t>
            </a:r>
          </a:p>
        </p:txBody>
      </p:sp>
      <p:sp>
        <p:nvSpPr>
          <p:cNvPr id="2" name="Slide Number Placeholder 1"/>
          <p:cNvSpPr>
            <a:spLocks noGrp="1"/>
          </p:cNvSpPr>
          <p:nvPr>
            <p:ph type="sldNum" sz="quarter" idx="12"/>
          </p:nvPr>
        </p:nvSpPr>
        <p:spPr/>
        <p:txBody>
          <a:bodyPr>
            <a:normAutofit/>
          </a:bodyPr>
          <a:lstStyle/>
          <a:p>
            <a:pPr>
              <a:spcAft>
                <a:spcPts val="600"/>
              </a:spcAft>
            </a:pPr>
            <a:fld id="{86C9A174-14F9-41E1-A08E-0E6A683F433A}" type="slidenum">
              <a:rPr lang="en-US" sz="1000">
                <a:solidFill>
                  <a:srgbClr val="898989"/>
                </a:solidFill>
              </a:rPr>
              <a:pPr>
                <a:spcAft>
                  <a:spcPts val="600"/>
                </a:spcAft>
              </a:pPr>
              <a:t>2</a:t>
            </a:fld>
            <a:endParaRPr lang="en-US" sz="1000">
              <a:solidFill>
                <a:srgbClr val="898989"/>
              </a:solidFil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101" y="3984799"/>
            <a:ext cx="9965798" cy="1765420"/>
          </a:xfrm>
          <a:prstGeom prst="rect">
            <a:avLst/>
          </a:prstGeom>
        </p:spPr>
      </p:pic>
    </p:spTree>
    <p:extLst>
      <p:ext uri="{BB962C8B-B14F-4D97-AF65-F5344CB8AC3E}">
        <p14:creationId xmlns:p14="http://schemas.microsoft.com/office/powerpoint/2010/main" val="62600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34"/>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
        <p:nvSpPr>
          <p:cNvPr id="2" name="Slide Number Placeholder 1"/>
          <p:cNvSpPr>
            <a:spLocks noGrp="1"/>
          </p:cNvSpPr>
          <p:nvPr>
            <p:ph type="sldNum" sz="quarter" idx="12"/>
          </p:nvPr>
        </p:nvSpPr>
        <p:spPr/>
        <p:txBody>
          <a:bodyPr/>
          <a:lstStyle/>
          <a:p>
            <a:fld id="{86C9A174-14F9-41E1-A08E-0E6A683F433A}" type="slidenum">
              <a:rPr lang="en-US" smtClean="0"/>
              <a:pPr/>
              <a:t>3</a:t>
            </a:fld>
            <a:endParaRPr lang="en-US" dirty="0"/>
          </a:p>
        </p:txBody>
      </p:sp>
      <p:sp>
        <p:nvSpPr>
          <p:cNvPr id="10" name="Title 1"/>
          <p:cNvSpPr txBox="1">
            <a:spLocks/>
          </p:cNvSpPr>
          <p:nvPr/>
        </p:nvSpPr>
        <p:spPr>
          <a:xfrm>
            <a:off x="1682222" y="2939690"/>
            <a:ext cx="2481828" cy="3676654"/>
          </a:xfrm>
          <a:prstGeom prst="rect">
            <a:avLst/>
          </a:prstGeom>
        </p:spPr>
        <p:txBody>
          <a:bodyPr vert="horz" lIns="0" tIns="0" rIns="0" bIns="0" rtlCol="0" anchor="ctr">
            <a:noAutofit/>
          </a:bodyPr>
          <a:lstStyle>
            <a:lvl1pPr algn="l" defTabSz="387934" rtl="0" eaLnBrk="1" latinLnBrk="0" hangingPunct="1">
              <a:spcBef>
                <a:spcPct val="0"/>
              </a:spcBef>
              <a:buNone/>
              <a:defRPr sz="1358" kern="0" cap="all" spc="255">
                <a:solidFill>
                  <a:srgbClr val="E30022"/>
                </a:solidFill>
                <a:latin typeface="Arial Narrow"/>
                <a:ea typeface="+mj-ea"/>
                <a:cs typeface="Arial Narrow"/>
              </a:defRPr>
            </a:lvl1pPr>
          </a:lstStyle>
          <a:p>
            <a:r>
              <a:rPr lang="en-US" sz="2000" b="1" cap="none" spc="0" dirty="0">
                <a:solidFill>
                  <a:schemeClr val="bg1"/>
                </a:solidFill>
                <a:latin typeface="+mj-lt"/>
              </a:rPr>
              <a:t>1,2 </a:t>
            </a:r>
            <a:r>
              <a:rPr lang="pt-BR" sz="2000" b="1" cap="none" spc="0" dirty="0">
                <a:solidFill>
                  <a:schemeClr val="bg1"/>
                </a:solidFill>
                <a:latin typeface="+mj-lt"/>
              </a:rPr>
              <a:t>milhão</a:t>
            </a:r>
          </a:p>
          <a:p>
            <a:r>
              <a:rPr lang="pt-BR" sz="2000" cap="none" spc="0" dirty="0">
                <a:solidFill>
                  <a:schemeClr val="bg1"/>
                </a:solidFill>
                <a:latin typeface="+mj-lt"/>
              </a:rPr>
              <a:t>de associados</a:t>
            </a:r>
          </a:p>
          <a:p>
            <a:endParaRPr lang="en-US" sz="2000" b="1" cap="none" spc="0" dirty="0">
              <a:solidFill>
                <a:schemeClr val="bg1"/>
              </a:solidFill>
              <a:latin typeface="+mj-lt"/>
            </a:endParaRPr>
          </a:p>
          <a:p>
            <a:r>
              <a:rPr lang="en-US" sz="2000" b="1" cap="none" spc="0" dirty="0">
                <a:solidFill>
                  <a:schemeClr val="bg1"/>
                </a:solidFill>
                <a:latin typeface="+mj-lt"/>
              </a:rPr>
              <a:t>37.000</a:t>
            </a:r>
          </a:p>
          <a:p>
            <a:r>
              <a:rPr lang="en-US" sz="2000" cap="none" spc="0" dirty="0">
                <a:solidFill>
                  <a:schemeClr val="bg1"/>
                </a:solidFill>
                <a:latin typeface="+mj-lt"/>
              </a:rPr>
              <a:t>Rotary Clubs</a:t>
            </a:r>
          </a:p>
          <a:p>
            <a:endParaRPr lang="en-US" sz="2000" b="1" cap="none" spc="0" dirty="0">
              <a:solidFill>
                <a:schemeClr val="bg1"/>
              </a:solidFill>
              <a:latin typeface="+mj-lt"/>
            </a:endParaRPr>
          </a:p>
          <a:p>
            <a:r>
              <a:rPr lang="en-US" sz="2000" b="1" cap="none" spc="0" dirty="0">
                <a:solidFill>
                  <a:schemeClr val="bg1"/>
                </a:solidFill>
                <a:latin typeface="+mj-lt"/>
              </a:rPr>
              <a:t>218</a:t>
            </a:r>
          </a:p>
          <a:p>
            <a:r>
              <a:rPr lang="pt-BR" sz="2000" cap="none" spc="0" dirty="0">
                <a:solidFill>
                  <a:schemeClr val="bg1"/>
                </a:solidFill>
                <a:latin typeface="+mj-lt"/>
              </a:rPr>
              <a:t>países e </a:t>
            </a:r>
          </a:p>
          <a:p>
            <a:r>
              <a:rPr lang="pt-BR" sz="2000" cap="none" spc="0" dirty="0">
                <a:solidFill>
                  <a:schemeClr val="bg1"/>
                </a:solidFill>
                <a:latin typeface="+mj-lt"/>
              </a:rPr>
              <a:t>regiões geográficas</a:t>
            </a:r>
          </a:p>
          <a:p>
            <a:endParaRPr lang="pt-BR" sz="2000" b="1" cap="none" spc="0" dirty="0">
              <a:solidFill>
                <a:schemeClr val="bg1"/>
              </a:solidFill>
              <a:latin typeface="+mj-lt"/>
            </a:endParaRPr>
          </a:p>
        </p:txBody>
      </p:sp>
      <p:pic>
        <p:nvPicPr>
          <p:cNvPr id="4" name="Picture 3"/>
          <p:cNvPicPr>
            <a:picLocks noChangeAspect="1"/>
          </p:cNvPicPr>
          <p:nvPr/>
        </p:nvPicPr>
        <p:blipFill rotWithShape="1">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backgroundRemoval t="0" b="100000" l="0" r="100000">
                        <a14:foregroundMark x1="14371" y1="30140" x2="26347" y2="27586"/>
                        <a14:foregroundMark x1="79042" y1="50575" x2="82635" y2="51852"/>
                      </a14:backgroundRemoval>
                    </a14:imgEffect>
                  </a14:imgLayer>
                </a14:imgProps>
              </a:ext>
              <a:ext uri="{28A0092B-C50C-407E-A947-70E740481C1C}">
                <a14:useLocalDpi xmlns:a14="http://schemas.microsoft.com/office/drawing/2010/main" val="0"/>
              </a:ext>
            </a:extLst>
          </a:blip>
          <a:srcRect/>
          <a:stretch/>
        </p:blipFill>
        <p:spPr>
          <a:xfrm>
            <a:off x="9060003" y="5675815"/>
            <a:ext cx="721889" cy="677465"/>
          </a:xfrm>
          <a:prstGeom prst="rect">
            <a:avLst/>
          </a:prstGeom>
        </p:spPr>
      </p:pic>
      <p:sp>
        <p:nvSpPr>
          <p:cNvPr id="3" name="TextBox 2">
            <a:extLst>
              <a:ext uri="{FF2B5EF4-FFF2-40B4-BE49-F238E27FC236}">
                <a16:creationId xmlns:a16="http://schemas.microsoft.com/office/drawing/2014/main" id="{8059BCE9-C1E4-496C-9886-4D5ADA9A469A}"/>
              </a:ext>
            </a:extLst>
          </p:cNvPr>
          <p:cNvSpPr txBox="1"/>
          <p:nvPr/>
        </p:nvSpPr>
        <p:spPr>
          <a:xfrm>
            <a:off x="5196993" y="2714071"/>
            <a:ext cx="1969351" cy="769441"/>
          </a:xfrm>
          <a:prstGeom prst="rect">
            <a:avLst/>
          </a:prstGeom>
          <a:noFill/>
        </p:spPr>
        <p:txBody>
          <a:bodyPr wrap="square" rtlCol="0">
            <a:spAutoFit/>
          </a:bodyPr>
          <a:lstStyle/>
          <a:p>
            <a:r>
              <a:rPr lang="en-US" sz="2400" b="1" dirty="0">
                <a:solidFill>
                  <a:srgbClr val="01B4E7"/>
                </a:solidFill>
                <a:latin typeface="+mj-lt"/>
              </a:rPr>
              <a:t>NO BRASIL</a:t>
            </a:r>
          </a:p>
          <a:p>
            <a:endParaRPr lang="en-US" sz="2000" dirty="0">
              <a:latin typeface="+mj-lt"/>
            </a:endParaRPr>
          </a:p>
        </p:txBody>
      </p:sp>
      <p:sp>
        <p:nvSpPr>
          <p:cNvPr id="7" name="TextBox 6">
            <a:extLst>
              <a:ext uri="{FF2B5EF4-FFF2-40B4-BE49-F238E27FC236}">
                <a16:creationId xmlns:a16="http://schemas.microsoft.com/office/drawing/2014/main" id="{46C4B36F-2246-4279-AECF-622A1DD8A4C4}"/>
              </a:ext>
            </a:extLst>
          </p:cNvPr>
          <p:cNvSpPr txBox="1"/>
          <p:nvPr/>
        </p:nvSpPr>
        <p:spPr>
          <a:xfrm>
            <a:off x="6105621" y="3191484"/>
            <a:ext cx="3197346" cy="3785652"/>
          </a:xfrm>
          <a:prstGeom prst="rect">
            <a:avLst/>
          </a:prstGeom>
          <a:noFill/>
        </p:spPr>
        <p:txBody>
          <a:bodyPr wrap="square" rtlCol="0">
            <a:spAutoFit/>
          </a:bodyPr>
          <a:lstStyle/>
          <a:p>
            <a:pPr lvl="0"/>
            <a:r>
              <a:rPr lang="pt-BR" sz="2000" b="1" dirty="0">
                <a:solidFill>
                  <a:schemeClr val="bg1"/>
                </a:solidFill>
                <a:latin typeface="+mj-lt"/>
              </a:rPr>
              <a:t>52 mil</a:t>
            </a:r>
          </a:p>
          <a:p>
            <a:pPr lvl="0"/>
            <a:r>
              <a:rPr lang="pt-BR" sz="2000" dirty="0">
                <a:solidFill>
                  <a:schemeClr val="bg1"/>
                </a:solidFill>
                <a:latin typeface="+mj-lt"/>
              </a:rPr>
              <a:t>associados</a:t>
            </a:r>
          </a:p>
          <a:p>
            <a:pPr lvl="0"/>
            <a:endParaRPr lang="pt-BR" sz="2000" dirty="0">
              <a:solidFill>
                <a:schemeClr val="bg1"/>
              </a:solidFill>
              <a:latin typeface="+mj-lt"/>
            </a:endParaRPr>
          </a:p>
          <a:p>
            <a:r>
              <a:rPr lang="en-US" sz="2000" b="1" dirty="0">
                <a:solidFill>
                  <a:schemeClr val="bg1"/>
                </a:solidFill>
                <a:latin typeface="+mj-lt"/>
              </a:rPr>
              <a:t>2.400</a:t>
            </a:r>
          </a:p>
          <a:p>
            <a:r>
              <a:rPr lang="en-US" sz="2000" dirty="0">
                <a:solidFill>
                  <a:schemeClr val="bg1"/>
                </a:solidFill>
                <a:latin typeface="+mj-lt"/>
              </a:rPr>
              <a:t>Rotary Clubs</a:t>
            </a:r>
          </a:p>
          <a:p>
            <a:pPr lvl="0"/>
            <a:endParaRPr lang="en-US" sz="2000" dirty="0">
              <a:solidFill>
                <a:schemeClr val="bg1"/>
              </a:solidFill>
              <a:latin typeface="+mj-lt"/>
            </a:endParaRPr>
          </a:p>
          <a:p>
            <a:r>
              <a:rPr lang="en-US" sz="2000" b="1" dirty="0">
                <a:solidFill>
                  <a:schemeClr val="bg1"/>
                </a:solidFill>
                <a:latin typeface="+mj-lt"/>
              </a:rPr>
              <a:t>+6 mil</a:t>
            </a:r>
          </a:p>
          <a:p>
            <a:r>
              <a:rPr lang="en-US" sz="2000" dirty="0" err="1">
                <a:solidFill>
                  <a:schemeClr val="bg1"/>
                </a:solidFill>
                <a:latin typeface="+mj-lt"/>
              </a:rPr>
              <a:t>jovens</a:t>
            </a:r>
            <a:r>
              <a:rPr lang="en-US" sz="2000" dirty="0">
                <a:solidFill>
                  <a:schemeClr val="bg1"/>
                </a:solidFill>
                <a:latin typeface="+mj-lt"/>
              </a:rPr>
              <a:t> no Rotaract</a:t>
            </a:r>
          </a:p>
          <a:p>
            <a:pPr lvl="0"/>
            <a:endParaRPr lang="en-US" sz="2000" dirty="0">
              <a:solidFill>
                <a:schemeClr val="bg1"/>
              </a:solidFill>
              <a:latin typeface="+mj-lt"/>
            </a:endParaRPr>
          </a:p>
          <a:p>
            <a:endParaRPr lang="en-US" sz="2000" dirty="0">
              <a:solidFill>
                <a:srgbClr val="263B4C"/>
              </a:solidFill>
              <a:latin typeface="+mj-lt"/>
            </a:endParaRPr>
          </a:p>
          <a:p>
            <a:pPr lvl="0"/>
            <a:endParaRPr lang="pt-BR" sz="2000" dirty="0">
              <a:solidFill>
                <a:srgbClr val="263B4C"/>
              </a:solidFill>
              <a:latin typeface="+mj-lt"/>
            </a:endParaRPr>
          </a:p>
          <a:p>
            <a:endParaRPr lang="en-US" sz="2000" dirty="0">
              <a:latin typeface="+mj-lt"/>
            </a:endParaRPr>
          </a:p>
        </p:txBody>
      </p:sp>
      <p:sp>
        <p:nvSpPr>
          <p:cNvPr id="5" name="TextBox 4">
            <a:extLst>
              <a:ext uri="{FF2B5EF4-FFF2-40B4-BE49-F238E27FC236}">
                <a16:creationId xmlns:a16="http://schemas.microsoft.com/office/drawing/2014/main" id="{66F1EF3E-0451-474F-8CB5-F09758CC0A9E}"/>
              </a:ext>
            </a:extLst>
          </p:cNvPr>
          <p:cNvSpPr txBox="1"/>
          <p:nvPr/>
        </p:nvSpPr>
        <p:spPr>
          <a:xfrm>
            <a:off x="9781892" y="5768505"/>
            <a:ext cx="2589088" cy="584775"/>
          </a:xfrm>
          <a:prstGeom prst="rect">
            <a:avLst/>
          </a:prstGeom>
          <a:noFill/>
        </p:spPr>
        <p:txBody>
          <a:bodyPr wrap="square" rtlCol="0">
            <a:spAutoFit/>
          </a:bodyPr>
          <a:lstStyle/>
          <a:p>
            <a:r>
              <a:rPr lang="pt-BR" sz="1600" dirty="0">
                <a:solidFill>
                  <a:schemeClr val="bg1"/>
                </a:solidFill>
                <a:latin typeface="+mj-lt"/>
                <a:cs typeface="Arial" panose="020B0604020202020204" pitchFamily="34" charset="0"/>
              </a:rPr>
              <a:t>+64 mil seguidores no Facebook e Twitter</a:t>
            </a:r>
            <a:endParaRPr lang="en-US" sz="1600" dirty="0">
              <a:solidFill>
                <a:schemeClr val="bg1"/>
              </a:solidFill>
              <a:latin typeface="+mj-lt"/>
              <a:cs typeface="Arial" panose="020B0604020202020204" pitchFamily="34" charset="0"/>
            </a:endParaRPr>
          </a:p>
        </p:txBody>
      </p:sp>
      <p:sp>
        <p:nvSpPr>
          <p:cNvPr id="8" name="TextBox 7">
            <a:extLst>
              <a:ext uri="{FF2B5EF4-FFF2-40B4-BE49-F238E27FC236}">
                <a16:creationId xmlns:a16="http://schemas.microsoft.com/office/drawing/2014/main" id="{33351D0D-E8FC-4766-B52A-7176DD6A6E25}"/>
              </a:ext>
            </a:extLst>
          </p:cNvPr>
          <p:cNvSpPr txBox="1"/>
          <p:nvPr/>
        </p:nvSpPr>
        <p:spPr>
          <a:xfrm>
            <a:off x="1094855" y="2714071"/>
            <a:ext cx="1948595" cy="830997"/>
          </a:xfrm>
          <a:prstGeom prst="rect">
            <a:avLst/>
          </a:prstGeom>
          <a:noFill/>
        </p:spPr>
        <p:txBody>
          <a:bodyPr wrap="square" rtlCol="0">
            <a:spAutoFit/>
          </a:bodyPr>
          <a:lstStyle/>
          <a:p>
            <a:r>
              <a:rPr lang="en-US" sz="2400" b="1" dirty="0">
                <a:solidFill>
                  <a:srgbClr val="01B4E7"/>
                </a:solidFill>
                <a:latin typeface="+mj-lt"/>
              </a:rPr>
              <a:t>NO MUNDO</a:t>
            </a:r>
            <a:endParaRPr lang="en-US" sz="2400" dirty="0">
              <a:solidFill>
                <a:srgbClr val="01B4E7"/>
              </a:solidFill>
              <a:latin typeface="+mj-lt"/>
            </a:endParaRPr>
          </a:p>
          <a:p>
            <a:endParaRPr lang="en-US" sz="2400" dirty="0">
              <a:latin typeface="+mj-lt"/>
            </a:endParaRPr>
          </a:p>
        </p:txBody>
      </p:sp>
      <p:sp>
        <p:nvSpPr>
          <p:cNvPr id="15" name="Text Placeholder 14"/>
          <p:cNvSpPr>
            <a:spLocks noGrp="1"/>
          </p:cNvSpPr>
          <p:nvPr>
            <p:ph type="body" sz="quarter" idx="14"/>
          </p:nvPr>
        </p:nvSpPr>
        <p:spPr>
          <a:xfrm>
            <a:off x="-1" y="26824"/>
            <a:ext cx="12192000" cy="2419070"/>
          </a:xfrm>
          <a:solidFill>
            <a:srgbClr val="48595D">
              <a:alpha val="54000"/>
            </a:srgbClr>
          </a:solidFill>
        </p:spPr>
        <p:txBody>
          <a:bodyPr/>
          <a:lstStyle/>
          <a:p>
            <a:r>
              <a:rPr lang="pt-BR" dirty="0"/>
              <a:t>QUANTOS SOMOS</a:t>
            </a:r>
          </a:p>
        </p:txBody>
      </p:sp>
    </p:spTree>
    <p:extLst>
      <p:ext uri="{BB962C8B-B14F-4D97-AF65-F5344CB8AC3E}">
        <p14:creationId xmlns:p14="http://schemas.microsoft.com/office/powerpoint/2010/main" val="185096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0133" y="156514"/>
            <a:ext cx="423334" cy="365125"/>
          </a:xfrm>
        </p:spPr>
        <p:txBody>
          <a:bodyPr/>
          <a:lstStyle/>
          <a:p>
            <a:fld id="{86C9A174-14F9-41E1-A08E-0E6A683F433A}" type="slidenum">
              <a:rPr lang="en-US" smtClean="0"/>
              <a:pPr/>
              <a:t>4</a:t>
            </a:fld>
            <a:endParaRPr lang="en-US" dirty="0"/>
          </a:p>
        </p:txBody>
      </p:sp>
      <p:grpSp>
        <p:nvGrpSpPr>
          <p:cNvPr id="24" name="Group 23"/>
          <p:cNvGrpSpPr/>
          <p:nvPr/>
        </p:nvGrpSpPr>
        <p:grpSpPr>
          <a:xfrm>
            <a:off x="1669232" y="1762740"/>
            <a:ext cx="3680689" cy="1933533"/>
            <a:chOff x="867288" y="1278679"/>
            <a:chExt cx="3320717" cy="1933533"/>
          </a:xfrm>
        </p:grpSpPr>
        <p:sp>
          <p:nvSpPr>
            <p:cNvPr id="25" name="Oval 24"/>
            <p:cNvSpPr/>
            <p:nvPr/>
          </p:nvSpPr>
          <p:spPr>
            <a:xfrm>
              <a:off x="926431" y="1278679"/>
              <a:ext cx="529389" cy="52938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1"/>
                </a:solidFill>
                <a:latin typeface="+mj-lt"/>
              </a:endParaRPr>
            </a:p>
          </p:txBody>
        </p:sp>
        <p:sp>
          <p:nvSpPr>
            <p:cNvPr id="26" name="Rectangle 25"/>
            <p:cNvSpPr/>
            <p:nvPr/>
          </p:nvSpPr>
          <p:spPr>
            <a:xfrm>
              <a:off x="1491914" y="1478265"/>
              <a:ext cx="2238113" cy="400110"/>
            </a:xfrm>
            <a:prstGeom prst="rect">
              <a:avLst/>
            </a:prstGeom>
          </p:spPr>
          <p:txBody>
            <a:bodyPr wrap="none">
              <a:spAutoFit/>
            </a:bodyPr>
            <a:lstStyle/>
            <a:p>
              <a:r>
                <a:rPr lang="pt-BR" sz="2000" b="1" dirty="0">
                  <a:solidFill>
                    <a:schemeClr val="bg1"/>
                  </a:solidFill>
                  <a:latin typeface="+mj-lt"/>
                </a:rPr>
                <a:t>Nós conectamos</a:t>
              </a:r>
            </a:p>
          </p:txBody>
        </p:sp>
        <p:sp>
          <p:nvSpPr>
            <p:cNvPr id="27" name="Rectangle 26"/>
            <p:cNvSpPr/>
            <p:nvPr/>
          </p:nvSpPr>
          <p:spPr>
            <a:xfrm>
              <a:off x="867288" y="1888773"/>
              <a:ext cx="3320717" cy="1323439"/>
            </a:xfrm>
            <a:prstGeom prst="rect">
              <a:avLst/>
            </a:prstGeom>
          </p:spPr>
          <p:txBody>
            <a:bodyPr wrap="square">
              <a:spAutoFit/>
            </a:bodyPr>
            <a:lstStyle/>
            <a:p>
              <a:r>
                <a:rPr lang="pt-BR" sz="2000" dirty="0">
                  <a:solidFill>
                    <a:schemeClr val="bg1"/>
                  </a:solidFill>
                  <a:latin typeface="+mj-lt"/>
                  <a:cs typeface="Georgia"/>
                </a:rPr>
                <a:t>O Rotary conecta mais de  </a:t>
              </a:r>
              <a:br>
                <a:rPr lang="pt-BR" sz="2000" dirty="0">
                  <a:solidFill>
                    <a:schemeClr val="bg1"/>
                  </a:solidFill>
                  <a:latin typeface="+mj-lt"/>
                  <a:cs typeface="Georgia"/>
                </a:rPr>
              </a:br>
              <a:r>
                <a:rPr lang="pt-BR" sz="2000" dirty="0">
                  <a:solidFill>
                    <a:schemeClr val="bg1"/>
                  </a:solidFill>
                  <a:latin typeface="+mj-lt"/>
                  <a:cs typeface="Georgia"/>
                </a:rPr>
                <a:t>1,2 milhão de pessoas em cerca de 37.000 clubes para fazer a diferença globalmente</a:t>
              </a:r>
            </a:p>
          </p:txBody>
        </p:sp>
      </p:grpSp>
      <p:grpSp>
        <p:nvGrpSpPr>
          <p:cNvPr id="28" name="Group 27"/>
          <p:cNvGrpSpPr/>
          <p:nvPr/>
        </p:nvGrpSpPr>
        <p:grpSpPr>
          <a:xfrm>
            <a:off x="1644154" y="4021513"/>
            <a:ext cx="3801301" cy="1933533"/>
            <a:chOff x="867288" y="1278679"/>
            <a:chExt cx="3498195" cy="1933533"/>
          </a:xfrm>
        </p:grpSpPr>
        <p:sp>
          <p:nvSpPr>
            <p:cNvPr id="29" name="Oval 28"/>
            <p:cNvSpPr/>
            <p:nvPr/>
          </p:nvSpPr>
          <p:spPr>
            <a:xfrm>
              <a:off x="926431" y="1278679"/>
              <a:ext cx="529389" cy="52938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1"/>
                </a:solidFill>
                <a:latin typeface="+mj-lt"/>
              </a:endParaRPr>
            </a:p>
          </p:txBody>
        </p:sp>
        <p:sp>
          <p:nvSpPr>
            <p:cNvPr id="30" name="Rectangle 29"/>
            <p:cNvSpPr/>
            <p:nvPr/>
          </p:nvSpPr>
          <p:spPr>
            <a:xfrm>
              <a:off x="1491914" y="1478265"/>
              <a:ext cx="2606804" cy="400110"/>
            </a:xfrm>
            <a:prstGeom prst="rect">
              <a:avLst/>
            </a:prstGeom>
          </p:spPr>
          <p:txBody>
            <a:bodyPr wrap="none">
              <a:spAutoFit/>
            </a:bodyPr>
            <a:lstStyle/>
            <a:p>
              <a:r>
                <a:rPr lang="pt-BR" sz="2000" b="1" dirty="0">
                  <a:solidFill>
                    <a:schemeClr val="bg1"/>
                  </a:solidFill>
                  <a:latin typeface="+mj-lt"/>
                </a:rPr>
                <a:t>Nós transformamos</a:t>
              </a:r>
            </a:p>
          </p:txBody>
        </p:sp>
        <p:sp>
          <p:nvSpPr>
            <p:cNvPr id="31" name="Rectangle 30"/>
            <p:cNvSpPr/>
            <p:nvPr/>
          </p:nvSpPr>
          <p:spPr>
            <a:xfrm>
              <a:off x="867288" y="1888773"/>
              <a:ext cx="3498195" cy="1323439"/>
            </a:xfrm>
            <a:prstGeom prst="rect">
              <a:avLst/>
            </a:prstGeom>
          </p:spPr>
          <p:txBody>
            <a:bodyPr wrap="square">
              <a:spAutoFit/>
            </a:bodyPr>
            <a:lstStyle/>
            <a:p>
              <a:r>
                <a:rPr lang="pt-BR" sz="2000" dirty="0">
                  <a:solidFill>
                    <a:schemeClr val="bg1"/>
                  </a:solidFill>
                  <a:latin typeface="+mj-lt"/>
                  <a:cs typeface="Georgia"/>
                </a:rPr>
                <a:t>Os rotarianos doam mais de 16 milhões de horas por ano para promover melhorias sociais em comunidades do mundo inteiro</a:t>
              </a:r>
              <a:endParaRPr lang="en-US" sz="2000" dirty="0">
                <a:solidFill>
                  <a:schemeClr val="bg1"/>
                </a:solidFill>
                <a:latin typeface="+mj-lt"/>
                <a:cs typeface="Georgia"/>
              </a:endParaRPr>
            </a:p>
          </p:txBody>
        </p:sp>
      </p:grpSp>
      <p:grpSp>
        <p:nvGrpSpPr>
          <p:cNvPr id="32" name="Group 31"/>
          <p:cNvGrpSpPr/>
          <p:nvPr/>
        </p:nvGrpSpPr>
        <p:grpSpPr>
          <a:xfrm>
            <a:off x="7231184" y="1829222"/>
            <a:ext cx="3843777" cy="1933533"/>
            <a:chOff x="867288" y="1278679"/>
            <a:chExt cx="3457073" cy="1933533"/>
          </a:xfrm>
        </p:grpSpPr>
        <p:sp>
          <p:nvSpPr>
            <p:cNvPr id="33" name="Oval 32"/>
            <p:cNvSpPr/>
            <p:nvPr/>
          </p:nvSpPr>
          <p:spPr>
            <a:xfrm>
              <a:off x="926431" y="1278679"/>
              <a:ext cx="529389" cy="52938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1"/>
                </a:solidFill>
                <a:latin typeface="+mj-lt"/>
              </a:endParaRPr>
            </a:p>
          </p:txBody>
        </p:sp>
        <p:sp>
          <p:nvSpPr>
            <p:cNvPr id="34" name="Rectangle 33"/>
            <p:cNvSpPr/>
            <p:nvPr/>
          </p:nvSpPr>
          <p:spPr>
            <a:xfrm>
              <a:off x="1491914" y="1478265"/>
              <a:ext cx="2108269" cy="400110"/>
            </a:xfrm>
            <a:prstGeom prst="rect">
              <a:avLst/>
            </a:prstGeom>
          </p:spPr>
          <p:txBody>
            <a:bodyPr wrap="none">
              <a:spAutoFit/>
            </a:bodyPr>
            <a:lstStyle/>
            <a:p>
              <a:r>
                <a:rPr lang="pt-BR" sz="2000" b="1" dirty="0">
                  <a:solidFill>
                    <a:schemeClr val="bg1"/>
                  </a:solidFill>
                  <a:latin typeface="+mj-lt"/>
                </a:rPr>
                <a:t>Nós inspiramos</a:t>
              </a:r>
            </a:p>
          </p:txBody>
        </p:sp>
        <p:sp>
          <p:nvSpPr>
            <p:cNvPr id="35" name="Rectangle 34"/>
            <p:cNvSpPr/>
            <p:nvPr/>
          </p:nvSpPr>
          <p:spPr>
            <a:xfrm>
              <a:off x="867288" y="1888773"/>
              <a:ext cx="3457073" cy="1323439"/>
            </a:xfrm>
            <a:prstGeom prst="rect">
              <a:avLst/>
            </a:prstGeom>
          </p:spPr>
          <p:txBody>
            <a:bodyPr wrap="square">
              <a:spAutoFit/>
            </a:bodyPr>
            <a:lstStyle/>
            <a:p>
              <a:r>
                <a:rPr lang="pt-BR" sz="2000" dirty="0">
                  <a:solidFill>
                    <a:schemeClr val="bg1"/>
                  </a:solidFill>
                  <a:latin typeface="+mj-lt"/>
                  <a:cs typeface="Georgia"/>
                </a:rPr>
                <a:t>O Rotary une pessoas para causar mudanças duradouras em si mesmas, nas suas comunidades e no mundo todo</a:t>
              </a:r>
              <a:endParaRPr lang="en-US" sz="2000" dirty="0">
                <a:solidFill>
                  <a:schemeClr val="bg1"/>
                </a:solidFill>
                <a:latin typeface="+mj-lt"/>
                <a:cs typeface="Georgia"/>
              </a:endParaRPr>
            </a:p>
          </p:txBody>
        </p:sp>
      </p:grpSp>
      <p:pic>
        <p:nvPicPr>
          <p:cNvPr id="40" name="Picture 39"/>
          <p:cNvPicPr>
            <a:picLocks noChangeAspect="1"/>
          </p:cNvPicPr>
          <p:nvPr/>
        </p:nvPicPr>
        <p:blipFill>
          <a:blip r:embed="rId3" cstate="screen">
            <a:biLevel thresh="25000"/>
            <a:extLst>
              <a:ext uri="{28A0092B-C50C-407E-A947-70E740481C1C}">
                <a14:useLocalDpi xmlns:a14="http://schemas.microsoft.com/office/drawing/2010/main" val="0"/>
              </a:ext>
            </a:extLst>
          </a:blip>
          <a:stretch>
            <a:fillRect/>
          </a:stretch>
        </p:blipFill>
        <p:spPr>
          <a:xfrm>
            <a:off x="1816726" y="1827430"/>
            <a:ext cx="420325" cy="420325"/>
          </a:xfrm>
          <a:prstGeom prst="rect">
            <a:avLst/>
          </a:prstGeom>
        </p:spPr>
      </p:pic>
      <p:pic>
        <p:nvPicPr>
          <p:cNvPr id="41" name="Picture 4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89742">
            <a:off x="1757828" y="4076726"/>
            <a:ext cx="420325" cy="420325"/>
          </a:xfrm>
          <a:prstGeom prst="rect">
            <a:avLst/>
          </a:prstGeom>
        </p:spPr>
      </p:pic>
      <p:pic>
        <p:nvPicPr>
          <p:cNvPr id="42" name="Picture 4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35923" y="1917742"/>
            <a:ext cx="345947" cy="345947"/>
          </a:xfrm>
          <a:prstGeom prst="rect">
            <a:avLst/>
          </a:prstGeom>
        </p:spPr>
      </p:pic>
      <p:grpSp>
        <p:nvGrpSpPr>
          <p:cNvPr id="4" name="Group 3"/>
          <p:cNvGrpSpPr/>
          <p:nvPr/>
        </p:nvGrpSpPr>
        <p:grpSpPr>
          <a:xfrm>
            <a:off x="7231184" y="4062457"/>
            <a:ext cx="4314821" cy="1933533"/>
            <a:chOff x="6685272" y="4021513"/>
            <a:chExt cx="3843777" cy="1933533"/>
          </a:xfrm>
        </p:grpSpPr>
        <p:grpSp>
          <p:nvGrpSpPr>
            <p:cNvPr id="36" name="Group 35"/>
            <p:cNvGrpSpPr/>
            <p:nvPr/>
          </p:nvGrpSpPr>
          <p:grpSpPr>
            <a:xfrm>
              <a:off x="6685272" y="4021513"/>
              <a:ext cx="3843777" cy="1933533"/>
              <a:chOff x="867288" y="1278679"/>
              <a:chExt cx="3843777" cy="1933533"/>
            </a:xfrm>
          </p:grpSpPr>
          <p:sp>
            <p:nvSpPr>
              <p:cNvPr id="37" name="Oval 36"/>
              <p:cNvSpPr/>
              <p:nvPr/>
            </p:nvSpPr>
            <p:spPr>
              <a:xfrm>
                <a:off x="926431" y="1278679"/>
                <a:ext cx="529389" cy="52938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1"/>
                  </a:solidFill>
                  <a:latin typeface="+mj-lt"/>
                </a:endParaRPr>
              </a:p>
            </p:txBody>
          </p:sp>
          <p:sp>
            <p:nvSpPr>
              <p:cNvPr id="38" name="Rectangle 37"/>
              <p:cNvSpPr/>
              <p:nvPr/>
            </p:nvSpPr>
            <p:spPr>
              <a:xfrm>
                <a:off x="1491914" y="1478265"/>
                <a:ext cx="3219151" cy="400110"/>
              </a:xfrm>
              <a:prstGeom prst="rect">
                <a:avLst/>
              </a:prstGeom>
            </p:spPr>
            <p:txBody>
              <a:bodyPr wrap="none">
                <a:spAutoFit/>
              </a:bodyPr>
              <a:lstStyle/>
              <a:p>
                <a:r>
                  <a:rPr lang="pt-BR" sz="2000" b="1" dirty="0">
                    <a:solidFill>
                      <a:schemeClr val="bg1"/>
                    </a:solidFill>
                    <a:latin typeface="+mj-lt"/>
                  </a:rPr>
                  <a:t>Nós combatemos a pólio</a:t>
                </a:r>
              </a:p>
            </p:txBody>
          </p:sp>
          <p:sp>
            <p:nvSpPr>
              <p:cNvPr id="39" name="Rectangle 38"/>
              <p:cNvSpPr/>
              <p:nvPr/>
            </p:nvSpPr>
            <p:spPr>
              <a:xfrm>
                <a:off x="867288" y="1888773"/>
                <a:ext cx="3457073" cy="1323439"/>
              </a:xfrm>
              <a:prstGeom prst="rect">
                <a:avLst/>
              </a:prstGeom>
            </p:spPr>
            <p:txBody>
              <a:bodyPr wrap="square">
                <a:spAutoFit/>
              </a:bodyPr>
              <a:lstStyle/>
              <a:p>
                <a:r>
                  <a:rPr lang="pt-BR" sz="2000" dirty="0">
                    <a:solidFill>
                      <a:schemeClr val="bg1"/>
                    </a:solidFill>
                    <a:latin typeface="+mj-lt"/>
                    <a:cs typeface="Georgia"/>
                  </a:rPr>
                  <a:t>Com a ajuda de nossos parceiros, conseguimos reduzir os casos de poliomielite no mundo em 99,9% desde 1988</a:t>
                </a:r>
                <a:endParaRPr lang="en-US" sz="2000" dirty="0">
                  <a:solidFill>
                    <a:schemeClr val="bg1"/>
                  </a:solidFill>
                  <a:latin typeface="+mj-lt"/>
                  <a:cs typeface="Georgia"/>
                </a:endParaRPr>
              </a:p>
            </p:txBody>
          </p:sp>
        </p:grpSp>
        <p:grpSp>
          <p:nvGrpSpPr>
            <p:cNvPr id="45" name="Group 44"/>
            <p:cNvGrpSpPr/>
            <p:nvPr/>
          </p:nvGrpSpPr>
          <p:grpSpPr>
            <a:xfrm>
              <a:off x="6811877" y="4076044"/>
              <a:ext cx="420325" cy="420325"/>
              <a:chOff x="4519442" y="3600804"/>
              <a:chExt cx="420325" cy="420325"/>
            </a:xfrm>
          </p:grpSpPr>
          <p:pic>
            <p:nvPicPr>
              <p:cNvPr id="46" name="Picture 4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519442" y="3600804"/>
                <a:ext cx="420325" cy="420325"/>
              </a:xfrm>
              <a:prstGeom prst="rect">
                <a:avLst/>
              </a:prstGeom>
            </p:spPr>
          </p:pic>
          <p:sp>
            <p:nvSpPr>
              <p:cNvPr id="47" name="Rectangle 46"/>
              <p:cNvSpPr/>
              <p:nvPr/>
            </p:nvSpPr>
            <p:spPr>
              <a:xfrm rot="2793438">
                <a:off x="4635496" y="3748513"/>
                <a:ext cx="87091" cy="1554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solidFill>
                    <a:schemeClr val="bg1"/>
                  </a:solidFill>
                  <a:latin typeface="+mj-lt"/>
                </a:endParaRPr>
              </a:p>
            </p:txBody>
          </p:sp>
        </p:grpSp>
      </p:grpSp>
      <p:sp>
        <p:nvSpPr>
          <p:cNvPr id="43" name="Text Placeholder 13"/>
          <p:cNvSpPr txBox="1">
            <a:spLocks/>
          </p:cNvSpPr>
          <p:nvPr/>
        </p:nvSpPr>
        <p:spPr>
          <a:xfrm>
            <a:off x="423080" y="453399"/>
            <a:ext cx="5906347" cy="1135062"/>
          </a:xfrm>
          <a:prstGeom prst="rect">
            <a:avLst/>
          </a:prstGeom>
          <a:ln>
            <a:noFill/>
            <a:round/>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4400" b="1" cap="all" dirty="0">
                <a:solidFill>
                  <a:srgbClr val="01B6E7"/>
                </a:solidFill>
                <a:latin typeface="+mj-lt"/>
              </a:rPr>
              <a:t>JUNTOS</a:t>
            </a:r>
          </a:p>
        </p:txBody>
      </p:sp>
      <p:cxnSp>
        <p:nvCxnSpPr>
          <p:cNvPr id="11" name="Straight Connector 10"/>
          <p:cNvCxnSpPr/>
          <p:nvPr/>
        </p:nvCxnSpPr>
        <p:spPr>
          <a:xfrm>
            <a:off x="423080" y="1321122"/>
            <a:ext cx="5281683" cy="136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77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819012" y="4136329"/>
            <a:ext cx="2758750" cy="2207974"/>
            <a:chOff x="451028" y="3776772"/>
            <a:chExt cx="2758750" cy="2207974"/>
          </a:xfrm>
        </p:grpSpPr>
        <p:sp>
          <p:nvSpPr>
            <p:cNvPr id="31" name="Oval 30"/>
            <p:cNvSpPr/>
            <p:nvPr/>
          </p:nvSpPr>
          <p:spPr>
            <a:xfrm>
              <a:off x="1387744" y="3776772"/>
              <a:ext cx="808664" cy="737427"/>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29" name="TextBox 28"/>
            <p:cNvSpPr txBox="1"/>
            <p:nvPr/>
          </p:nvSpPr>
          <p:spPr>
            <a:xfrm>
              <a:off x="834042" y="4499542"/>
              <a:ext cx="1891482" cy="480131"/>
            </a:xfrm>
            <a:prstGeom prst="rect">
              <a:avLst/>
            </a:prstGeom>
            <a:noFill/>
          </p:spPr>
          <p:txBody>
            <a:bodyPr wrap="square" rtlCol="0">
              <a:spAutoFit/>
            </a:bodyPr>
            <a:lstStyle/>
            <a:p>
              <a:pPr algn="ctr"/>
              <a:r>
                <a:rPr lang="en-US" sz="2520" b="1" dirty="0">
                  <a:solidFill>
                    <a:schemeClr val="bg1"/>
                  </a:solidFill>
                  <a:latin typeface="+mj-lt"/>
                </a:rPr>
                <a:t>43 </a:t>
              </a:r>
              <a:r>
                <a:rPr lang="en-US" sz="2520" b="1" dirty="0" err="1">
                  <a:solidFill>
                    <a:schemeClr val="bg1"/>
                  </a:solidFill>
                  <a:latin typeface="+mj-lt"/>
                </a:rPr>
                <a:t>milhões</a:t>
              </a:r>
              <a:endParaRPr lang="en-US" sz="2520" b="1" dirty="0">
                <a:solidFill>
                  <a:schemeClr val="bg1"/>
                </a:solidFill>
                <a:latin typeface="+mj-lt"/>
              </a:endParaRPr>
            </a:p>
          </p:txBody>
        </p:sp>
        <p:sp>
          <p:nvSpPr>
            <p:cNvPr id="30" name="Rectangle 29"/>
            <p:cNvSpPr/>
            <p:nvPr/>
          </p:nvSpPr>
          <p:spPr>
            <a:xfrm>
              <a:off x="451028" y="4722862"/>
              <a:ext cx="2758750" cy="1261884"/>
            </a:xfrm>
            <a:prstGeom prst="rect">
              <a:avLst/>
            </a:prstGeom>
          </p:spPr>
          <p:txBody>
            <a:bodyPr wrap="square">
              <a:spAutoFit/>
            </a:bodyPr>
            <a:lstStyle/>
            <a:p>
              <a:pPr algn="ctr"/>
              <a:br>
                <a:rPr lang="pt-BR" sz="1600" dirty="0">
                  <a:solidFill>
                    <a:schemeClr val="bg1"/>
                  </a:solidFill>
                  <a:latin typeface="+mj-lt"/>
                </a:rPr>
              </a:br>
              <a:r>
                <a:rPr lang="pt-BR" sz="2000" dirty="0">
                  <a:solidFill>
                    <a:schemeClr val="bg1"/>
                  </a:solidFill>
                  <a:latin typeface="+mj-lt"/>
                </a:rPr>
                <a:t>de brasileiros vivem em situação de insegurança alimentar</a:t>
              </a:r>
              <a:endParaRPr lang="en-US" sz="2000" dirty="0">
                <a:solidFill>
                  <a:schemeClr val="bg1"/>
                </a:solidFill>
                <a:latin typeface="+mj-lt"/>
              </a:endParaRPr>
            </a:p>
          </p:txBody>
        </p:sp>
      </p:grpSp>
      <p:grpSp>
        <p:nvGrpSpPr>
          <p:cNvPr id="33" name="Group 32"/>
          <p:cNvGrpSpPr/>
          <p:nvPr/>
        </p:nvGrpSpPr>
        <p:grpSpPr>
          <a:xfrm>
            <a:off x="7952213" y="4346400"/>
            <a:ext cx="2592122" cy="2109118"/>
            <a:chOff x="2985106" y="3795629"/>
            <a:chExt cx="2592122" cy="2109118"/>
          </a:xfrm>
        </p:grpSpPr>
        <p:grpSp>
          <p:nvGrpSpPr>
            <p:cNvPr id="34" name="Group 33"/>
            <p:cNvGrpSpPr/>
            <p:nvPr/>
          </p:nvGrpSpPr>
          <p:grpSpPr>
            <a:xfrm>
              <a:off x="3890288" y="3795629"/>
              <a:ext cx="753407" cy="628024"/>
              <a:chOff x="5185135" y="1490354"/>
              <a:chExt cx="753407" cy="628024"/>
            </a:xfrm>
          </p:grpSpPr>
          <p:sp>
            <p:nvSpPr>
              <p:cNvPr id="37" name="Oval 36"/>
              <p:cNvSpPr/>
              <p:nvPr/>
            </p:nvSpPr>
            <p:spPr>
              <a:xfrm>
                <a:off x="5185135" y="1490354"/>
                <a:ext cx="753407" cy="628024"/>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38" name="Picture 3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51675" y="1588989"/>
                <a:ext cx="420325" cy="420325"/>
              </a:xfrm>
              <a:prstGeom prst="rect">
                <a:avLst/>
              </a:prstGeom>
            </p:spPr>
          </p:pic>
        </p:grpSp>
        <p:sp>
          <p:nvSpPr>
            <p:cNvPr id="35" name="TextBox 34"/>
            <p:cNvSpPr txBox="1"/>
            <p:nvPr/>
          </p:nvSpPr>
          <p:spPr>
            <a:xfrm>
              <a:off x="3373792" y="4423653"/>
              <a:ext cx="2203436" cy="480131"/>
            </a:xfrm>
            <a:prstGeom prst="rect">
              <a:avLst/>
            </a:prstGeom>
            <a:noFill/>
          </p:spPr>
          <p:txBody>
            <a:bodyPr wrap="square" rtlCol="0">
              <a:spAutoFit/>
            </a:bodyPr>
            <a:lstStyle/>
            <a:p>
              <a:r>
                <a:rPr lang="en-US" sz="2520" b="1" dirty="0">
                  <a:solidFill>
                    <a:schemeClr val="bg1"/>
                  </a:solidFill>
                  <a:latin typeface="+mj-lt"/>
                </a:rPr>
                <a:t>11 </a:t>
              </a:r>
              <a:r>
                <a:rPr lang="pt-BR" sz="2520" b="1" dirty="0">
                  <a:solidFill>
                    <a:schemeClr val="bg1"/>
                  </a:solidFill>
                  <a:latin typeface="+mj-lt"/>
                </a:rPr>
                <a:t>milhões</a:t>
              </a:r>
            </a:p>
          </p:txBody>
        </p:sp>
        <p:sp>
          <p:nvSpPr>
            <p:cNvPr id="36" name="Rectangle 35"/>
            <p:cNvSpPr/>
            <p:nvPr/>
          </p:nvSpPr>
          <p:spPr>
            <a:xfrm>
              <a:off x="2985106" y="4889084"/>
              <a:ext cx="2563768" cy="1015663"/>
            </a:xfrm>
            <a:prstGeom prst="rect">
              <a:avLst/>
            </a:prstGeom>
          </p:spPr>
          <p:txBody>
            <a:bodyPr wrap="square">
              <a:spAutoFit/>
            </a:bodyPr>
            <a:lstStyle/>
            <a:p>
              <a:pPr algn="ctr"/>
              <a:r>
                <a:rPr lang="pt-BR" sz="2000" dirty="0">
                  <a:solidFill>
                    <a:schemeClr val="bg1"/>
                  </a:solidFill>
                  <a:latin typeface="+mj-lt"/>
                </a:rPr>
                <a:t>de pessoas com mais de 15 anos são analfabetas no Brasil</a:t>
              </a:r>
              <a:endParaRPr lang="en-US" sz="2000" dirty="0">
                <a:solidFill>
                  <a:schemeClr val="bg1"/>
                </a:solidFill>
                <a:latin typeface="+mj-lt"/>
              </a:endParaRPr>
            </a:p>
          </p:txBody>
        </p:sp>
      </p:grpSp>
      <p:grpSp>
        <p:nvGrpSpPr>
          <p:cNvPr id="39" name="Group 38"/>
          <p:cNvGrpSpPr/>
          <p:nvPr/>
        </p:nvGrpSpPr>
        <p:grpSpPr>
          <a:xfrm>
            <a:off x="5052225" y="3137518"/>
            <a:ext cx="2371816" cy="2460512"/>
            <a:chOff x="5937439" y="3757842"/>
            <a:chExt cx="2371816" cy="2460512"/>
          </a:xfrm>
        </p:grpSpPr>
        <p:grpSp>
          <p:nvGrpSpPr>
            <p:cNvPr id="40" name="Group 39"/>
            <p:cNvGrpSpPr/>
            <p:nvPr/>
          </p:nvGrpSpPr>
          <p:grpSpPr>
            <a:xfrm>
              <a:off x="6842123" y="3757842"/>
              <a:ext cx="703198" cy="711149"/>
              <a:chOff x="6557349" y="3757842"/>
              <a:chExt cx="703198" cy="711149"/>
            </a:xfrm>
          </p:grpSpPr>
          <p:sp>
            <p:nvSpPr>
              <p:cNvPr id="43" name="Oval 42"/>
              <p:cNvSpPr/>
              <p:nvPr/>
            </p:nvSpPr>
            <p:spPr>
              <a:xfrm>
                <a:off x="6557349" y="3757842"/>
                <a:ext cx="703198" cy="71114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44" name="Picture 43"/>
              <p:cNvPicPr>
                <a:picLocks noChangeAspect="1"/>
              </p:cNvPicPr>
              <p:nvPr/>
            </p:nvPicPr>
            <p:blipFill>
              <a:blip r:embed="rId4" cstate="screen">
                <a:biLevel thresh="25000"/>
                <a:extLst>
                  <a:ext uri="{28A0092B-C50C-407E-A947-70E740481C1C}">
                    <a14:useLocalDpi xmlns:a14="http://schemas.microsoft.com/office/drawing/2010/main" val="0"/>
                  </a:ext>
                </a:extLst>
              </a:blip>
              <a:stretch>
                <a:fillRect/>
              </a:stretch>
            </p:blipFill>
            <p:spPr>
              <a:xfrm>
                <a:off x="6707417" y="3894263"/>
                <a:ext cx="420325" cy="420325"/>
              </a:xfrm>
              <a:prstGeom prst="rect">
                <a:avLst/>
              </a:prstGeom>
            </p:spPr>
          </p:pic>
        </p:grpSp>
        <p:sp>
          <p:nvSpPr>
            <p:cNvPr id="41" name="TextBox 40"/>
            <p:cNvSpPr txBox="1"/>
            <p:nvPr/>
          </p:nvSpPr>
          <p:spPr>
            <a:xfrm>
              <a:off x="6040859" y="4423653"/>
              <a:ext cx="2268396" cy="480131"/>
            </a:xfrm>
            <a:prstGeom prst="rect">
              <a:avLst/>
            </a:prstGeom>
            <a:noFill/>
          </p:spPr>
          <p:txBody>
            <a:bodyPr wrap="square" rtlCol="0">
              <a:spAutoFit/>
            </a:bodyPr>
            <a:lstStyle/>
            <a:p>
              <a:r>
                <a:rPr lang="pt-BR" sz="2520" b="1" dirty="0">
                  <a:solidFill>
                    <a:schemeClr val="bg1"/>
                  </a:solidFill>
                  <a:latin typeface="+mj-lt"/>
                </a:rPr>
                <a:t>13,5 milhões</a:t>
              </a:r>
            </a:p>
          </p:txBody>
        </p:sp>
        <p:sp>
          <p:nvSpPr>
            <p:cNvPr id="42" name="Rectangle 41"/>
            <p:cNvSpPr/>
            <p:nvPr/>
          </p:nvSpPr>
          <p:spPr>
            <a:xfrm>
              <a:off x="5937439" y="4894915"/>
              <a:ext cx="2209592" cy="1323439"/>
            </a:xfrm>
            <a:prstGeom prst="rect">
              <a:avLst/>
            </a:prstGeom>
          </p:spPr>
          <p:txBody>
            <a:bodyPr wrap="square">
              <a:spAutoFit/>
            </a:bodyPr>
            <a:lstStyle/>
            <a:p>
              <a:pPr algn="ctr"/>
              <a:r>
                <a:rPr lang="pt-BR" sz="2000" dirty="0">
                  <a:solidFill>
                    <a:schemeClr val="bg1"/>
                  </a:solidFill>
                  <a:latin typeface="+mj-lt"/>
                </a:rPr>
                <a:t>de brasileiros vivem com menos de US$ 1,90 por dia</a:t>
              </a:r>
              <a:endParaRPr lang="en-US" sz="2000" dirty="0">
                <a:solidFill>
                  <a:schemeClr val="bg1"/>
                </a:solidFill>
                <a:latin typeface="+mj-lt"/>
              </a:endParaRPr>
            </a:p>
          </p:txBody>
        </p:sp>
      </p:grpSp>
      <p:grpSp>
        <p:nvGrpSpPr>
          <p:cNvPr id="45" name="Group 44"/>
          <p:cNvGrpSpPr/>
          <p:nvPr/>
        </p:nvGrpSpPr>
        <p:grpSpPr>
          <a:xfrm>
            <a:off x="1952566" y="1712095"/>
            <a:ext cx="2728616" cy="2141931"/>
            <a:chOff x="3422825" y="1425392"/>
            <a:chExt cx="2728616" cy="1700952"/>
          </a:xfrm>
        </p:grpSpPr>
        <p:grpSp>
          <p:nvGrpSpPr>
            <p:cNvPr id="46" name="Group 45"/>
            <p:cNvGrpSpPr/>
            <p:nvPr/>
          </p:nvGrpSpPr>
          <p:grpSpPr>
            <a:xfrm>
              <a:off x="4305025" y="1425392"/>
              <a:ext cx="713652" cy="529389"/>
              <a:chOff x="3920680" y="1425392"/>
              <a:chExt cx="713652" cy="529389"/>
            </a:xfrm>
          </p:grpSpPr>
          <p:sp>
            <p:nvSpPr>
              <p:cNvPr id="49" name="Oval 48"/>
              <p:cNvSpPr/>
              <p:nvPr/>
            </p:nvSpPr>
            <p:spPr>
              <a:xfrm>
                <a:off x="3920680" y="1425392"/>
                <a:ext cx="713652" cy="52938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50" name="Picture 49"/>
              <p:cNvPicPr>
                <a:picLocks noChangeAspect="1"/>
              </p:cNvPicPr>
              <p:nvPr/>
            </p:nvPicPr>
            <p:blipFill>
              <a:blip r:embed="rId5" cstate="screen">
                <a:biLevel thresh="25000"/>
                <a:extLst>
                  <a:ext uri="{28A0092B-C50C-407E-A947-70E740481C1C}">
                    <a14:useLocalDpi xmlns:a14="http://schemas.microsoft.com/office/drawing/2010/main" val="0"/>
                  </a:ext>
                </a:extLst>
              </a:blip>
              <a:stretch>
                <a:fillRect/>
              </a:stretch>
            </p:blipFill>
            <p:spPr>
              <a:xfrm>
                <a:off x="4002508" y="1496517"/>
                <a:ext cx="563586" cy="420325"/>
              </a:xfrm>
              <a:prstGeom prst="rect">
                <a:avLst/>
              </a:prstGeom>
            </p:spPr>
          </p:pic>
        </p:grpSp>
        <p:sp>
          <p:nvSpPr>
            <p:cNvPr id="47" name="TextBox 46"/>
            <p:cNvSpPr txBox="1"/>
            <p:nvPr/>
          </p:nvSpPr>
          <p:spPr>
            <a:xfrm>
              <a:off x="3502078" y="1890166"/>
              <a:ext cx="2441571" cy="689241"/>
            </a:xfrm>
            <a:prstGeom prst="rect">
              <a:avLst/>
            </a:prstGeom>
            <a:noFill/>
          </p:spPr>
          <p:txBody>
            <a:bodyPr wrap="square" rtlCol="0">
              <a:spAutoFit/>
            </a:bodyPr>
            <a:lstStyle/>
            <a:p>
              <a:pPr algn="ctr"/>
              <a:r>
                <a:rPr lang="pt-BR" sz="2520" b="1" dirty="0">
                  <a:solidFill>
                    <a:schemeClr val="bg1"/>
                  </a:solidFill>
                  <a:latin typeface="+mj-lt"/>
                </a:rPr>
                <a:t>+ de 70% dos brasileiros</a:t>
              </a:r>
            </a:p>
          </p:txBody>
        </p:sp>
        <p:sp>
          <p:nvSpPr>
            <p:cNvPr id="48" name="Rectangle 47"/>
            <p:cNvSpPr/>
            <p:nvPr/>
          </p:nvSpPr>
          <p:spPr>
            <a:xfrm>
              <a:off x="3422825" y="2564197"/>
              <a:ext cx="2728616" cy="562147"/>
            </a:xfrm>
            <a:prstGeom prst="rect">
              <a:avLst/>
            </a:prstGeom>
          </p:spPr>
          <p:txBody>
            <a:bodyPr wrap="square">
              <a:spAutoFit/>
            </a:bodyPr>
            <a:lstStyle/>
            <a:p>
              <a:pPr algn="ctr"/>
              <a:r>
                <a:rPr lang="pt-BR" sz="2000" dirty="0">
                  <a:solidFill>
                    <a:schemeClr val="bg1"/>
                  </a:solidFill>
                  <a:latin typeface="+mj-lt"/>
                </a:rPr>
                <a:t>dependem do sistema público de saúde</a:t>
              </a:r>
              <a:endParaRPr lang="en-US" sz="2000" dirty="0">
                <a:solidFill>
                  <a:schemeClr val="bg1"/>
                </a:solidFill>
                <a:latin typeface="+mj-lt"/>
              </a:endParaRPr>
            </a:p>
          </p:txBody>
        </p:sp>
      </p:grpSp>
      <p:grpSp>
        <p:nvGrpSpPr>
          <p:cNvPr id="51" name="Group 50"/>
          <p:cNvGrpSpPr/>
          <p:nvPr/>
        </p:nvGrpSpPr>
        <p:grpSpPr>
          <a:xfrm>
            <a:off x="7590449" y="1800416"/>
            <a:ext cx="3104889" cy="2173045"/>
            <a:chOff x="5893456" y="1348995"/>
            <a:chExt cx="3104889" cy="1813291"/>
          </a:xfrm>
        </p:grpSpPr>
        <p:grpSp>
          <p:nvGrpSpPr>
            <p:cNvPr id="52" name="Group 51"/>
            <p:cNvGrpSpPr/>
            <p:nvPr/>
          </p:nvGrpSpPr>
          <p:grpSpPr>
            <a:xfrm>
              <a:off x="7167963" y="1348995"/>
              <a:ext cx="798068" cy="605787"/>
              <a:chOff x="5724472" y="1458059"/>
              <a:chExt cx="798068" cy="605787"/>
            </a:xfrm>
          </p:grpSpPr>
          <p:sp>
            <p:nvSpPr>
              <p:cNvPr id="55" name="Oval 54"/>
              <p:cNvSpPr/>
              <p:nvPr/>
            </p:nvSpPr>
            <p:spPr>
              <a:xfrm>
                <a:off x="5724472" y="1458059"/>
                <a:ext cx="798068" cy="605787"/>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56" name="Picture 5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5840400" y="1480249"/>
                <a:ext cx="610884" cy="520146"/>
              </a:xfrm>
              <a:prstGeom prst="rect">
                <a:avLst/>
              </a:prstGeom>
            </p:spPr>
          </p:pic>
        </p:grpSp>
        <p:sp>
          <p:nvSpPr>
            <p:cNvPr id="53" name="TextBox 52"/>
            <p:cNvSpPr txBox="1"/>
            <p:nvPr/>
          </p:nvSpPr>
          <p:spPr>
            <a:xfrm>
              <a:off x="5893456" y="1923335"/>
              <a:ext cx="3104889" cy="400644"/>
            </a:xfrm>
            <a:prstGeom prst="rect">
              <a:avLst/>
            </a:prstGeom>
            <a:noFill/>
          </p:spPr>
          <p:txBody>
            <a:bodyPr wrap="square" rtlCol="0">
              <a:spAutoFit/>
            </a:bodyPr>
            <a:lstStyle/>
            <a:p>
              <a:pPr algn="ctr"/>
              <a:r>
                <a:rPr lang="pt-BR" sz="2520" b="1" dirty="0">
                  <a:solidFill>
                    <a:schemeClr val="bg1"/>
                  </a:solidFill>
                  <a:latin typeface="+mj-lt"/>
                </a:rPr>
                <a:t>35 milhões</a:t>
              </a:r>
            </a:p>
          </p:txBody>
        </p:sp>
        <p:sp>
          <p:nvSpPr>
            <p:cNvPr id="54" name="Rectangle 53"/>
            <p:cNvSpPr/>
            <p:nvPr/>
          </p:nvSpPr>
          <p:spPr>
            <a:xfrm>
              <a:off x="6057319" y="2314769"/>
              <a:ext cx="2777162" cy="847517"/>
            </a:xfrm>
            <a:prstGeom prst="rect">
              <a:avLst/>
            </a:prstGeom>
          </p:spPr>
          <p:txBody>
            <a:bodyPr wrap="square">
              <a:spAutoFit/>
            </a:bodyPr>
            <a:lstStyle/>
            <a:p>
              <a:pPr algn="ctr"/>
              <a:r>
                <a:rPr lang="pt-BR" sz="2000" dirty="0">
                  <a:solidFill>
                    <a:schemeClr val="bg1"/>
                  </a:solidFill>
                  <a:latin typeface="+mj-lt"/>
                </a:rPr>
                <a:t>de pessoas no Brasil não têm acesso à água tratada</a:t>
              </a:r>
              <a:endParaRPr lang="en-US" sz="2000" dirty="0">
                <a:solidFill>
                  <a:schemeClr val="bg1"/>
                </a:solidFill>
                <a:latin typeface="+mj-lt"/>
              </a:endParaRPr>
            </a:p>
          </p:txBody>
        </p:sp>
      </p:grpSp>
      <p:pic>
        <p:nvPicPr>
          <p:cNvPr id="3" name="Graphic 2" descr="Table setting">
            <a:extLst>
              <a:ext uri="{FF2B5EF4-FFF2-40B4-BE49-F238E27FC236}">
                <a16:creationId xmlns:a16="http://schemas.microsoft.com/office/drawing/2014/main" id="{C53861B6-F199-4885-B9A1-81222A62B84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13035" y="4165049"/>
            <a:ext cx="694050" cy="694050"/>
          </a:xfrm>
          <a:prstGeom prst="rect">
            <a:avLst/>
          </a:prstGeom>
        </p:spPr>
      </p:pic>
      <p:sp>
        <p:nvSpPr>
          <p:cNvPr id="32" name="Text Placeholder 13"/>
          <p:cNvSpPr txBox="1">
            <a:spLocks/>
          </p:cNvSpPr>
          <p:nvPr/>
        </p:nvSpPr>
        <p:spPr>
          <a:xfrm>
            <a:off x="423079" y="453399"/>
            <a:ext cx="11423177" cy="1135062"/>
          </a:xfrm>
          <a:prstGeom prst="rect">
            <a:avLst/>
          </a:prstGeom>
          <a:ln>
            <a:noFill/>
            <a:roun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4000" b="1" cap="all" dirty="0">
                <a:solidFill>
                  <a:srgbClr val="01B6E7"/>
                </a:solidFill>
                <a:latin typeface="+mj-lt"/>
              </a:rPr>
              <a:t>IMPORTÂNCIA DO nosso trabalho</a:t>
            </a:r>
          </a:p>
        </p:txBody>
      </p:sp>
      <p:cxnSp>
        <p:nvCxnSpPr>
          <p:cNvPr id="57" name="Straight Connector 56"/>
          <p:cNvCxnSpPr/>
          <p:nvPr/>
        </p:nvCxnSpPr>
        <p:spPr>
          <a:xfrm>
            <a:off x="464024" y="1337481"/>
            <a:ext cx="5281683" cy="136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33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D6B6-40D1-6BBC-3FF7-7D4AB2AA40B0}"/>
              </a:ext>
            </a:extLst>
          </p:cNvPr>
          <p:cNvSpPr>
            <a:spLocks noGrp="1"/>
          </p:cNvSpPr>
          <p:nvPr>
            <p:ph type="title"/>
          </p:nvPr>
        </p:nvSpPr>
        <p:spPr>
          <a:xfrm>
            <a:off x="0" y="133350"/>
            <a:ext cx="12192000" cy="939800"/>
          </a:xfrm>
        </p:spPr>
        <p:txBody>
          <a:bodyPr rtlCol="0">
            <a:noAutofit/>
          </a:bodyPr>
          <a:lstStyle/>
          <a:p>
            <a:pPr eaLnBrk="1" fontAlgn="auto" hangingPunct="1">
              <a:spcAft>
                <a:spcPts val="0"/>
              </a:spcAft>
              <a:defRPr/>
            </a:pPr>
            <a:r>
              <a:rPr lang="pt-BR" sz="3600" dirty="0">
                <a:solidFill>
                  <a:srgbClr val="01B6E7"/>
                </a:solidFill>
              </a:rPr>
              <a:t>NOSSO INVESTIMENTO* NO BRASIL EM 2019-2025</a:t>
            </a:r>
            <a:endParaRPr lang="en-US" sz="3600" dirty="0">
              <a:solidFill>
                <a:srgbClr val="01B6E7"/>
              </a:solidFill>
            </a:endParaRPr>
          </a:p>
        </p:txBody>
      </p:sp>
      <p:sp>
        <p:nvSpPr>
          <p:cNvPr id="37891" name="Slide Number Placeholder 3">
            <a:extLst>
              <a:ext uri="{FF2B5EF4-FFF2-40B4-BE49-F238E27FC236}">
                <a16:creationId xmlns:a16="http://schemas.microsoft.com/office/drawing/2014/main" id="{B08D9167-480A-5DF4-F50F-BDFB907E00B9}"/>
              </a:ext>
            </a:extLst>
          </p:cNvPr>
          <p:cNvSpPr>
            <a:spLocks noGrp="1" noChangeArrowheads="1"/>
          </p:cNvSpPr>
          <p:nvPr>
            <p:ph type="sldNum" sz="quarter" idx="14"/>
          </p:nvPr>
        </p:nvSpPr>
        <p:spPr bwMode="auto">
          <a:xfrm>
            <a:off x="11650663" y="115888"/>
            <a:ext cx="4222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12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fontAlgn="base">
              <a:lnSpc>
                <a:spcPct val="100000"/>
              </a:lnSpc>
              <a:spcBef>
                <a:spcPct val="0"/>
              </a:spcBef>
              <a:spcAft>
                <a:spcPct val="0"/>
              </a:spcAft>
              <a:buFontTx/>
              <a:buNone/>
            </a:pPr>
            <a:fld id="{EAD2F34E-58FE-4E1F-A0EB-4742462172AC}" type="slidenum">
              <a:rPr lang="en-US" smtClean="0"/>
              <a:pPr>
                <a:defRPr/>
              </a:pPr>
              <a:t>6</a:t>
            </a:fld>
            <a:endParaRPr lang="en-US" altLang="pt-BR" sz="1200">
              <a:solidFill>
                <a:schemeClr val="bg1"/>
              </a:solidFill>
            </a:endParaRPr>
          </a:p>
        </p:txBody>
      </p:sp>
      <p:sp>
        <p:nvSpPr>
          <p:cNvPr id="37892" name="TextBox 5">
            <a:extLst>
              <a:ext uri="{FF2B5EF4-FFF2-40B4-BE49-F238E27FC236}">
                <a16:creationId xmlns:a16="http://schemas.microsoft.com/office/drawing/2014/main" id="{D1E35BCE-5E1E-10FA-A0E5-38B681194957}"/>
              </a:ext>
            </a:extLst>
          </p:cNvPr>
          <p:cNvSpPr txBox="1">
            <a:spLocks noChangeArrowheads="1"/>
          </p:cNvSpPr>
          <p:nvPr/>
        </p:nvSpPr>
        <p:spPr bwMode="auto">
          <a:xfrm>
            <a:off x="384175" y="1411288"/>
            <a:ext cx="224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pt-BR" altLang="pt-BR" sz="1800">
                <a:solidFill>
                  <a:srgbClr val="01B4E7"/>
                </a:solidFill>
                <a:cs typeface="Arial" panose="020B0604020202020204" pitchFamily="34" charset="0"/>
              </a:rPr>
              <a:t>*Valores em dólares</a:t>
            </a:r>
            <a:endParaRPr lang="en-US" altLang="pt-BR" sz="1800">
              <a:solidFill>
                <a:srgbClr val="01B4E7"/>
              </a:solidFill>
              <a:cs typeface="Arial" panose="020B0604020202020204" pitchFamily="34" charset="0"/>
            </a:endParaRPr>
          </a:p>
        </p:txBody>
      </p:sp>
      <p:sp>
        <p:nvSpPr>
          <p:cNvPr id="13" name="Oval 12">
            <a:extLst>
              <a:ext uri="{FF2B5EF4-FFF2-40B4-BE49-F238E27FC236}">
                <a16:creationId xmlns:a16="http://schemas.microsoft.com/office/drawing/2014/main" id="{C3960C4A-4E94-4850-BC9F-1AD1149D8562}"/>
              </a:ext>
            </a:extLst>
          </p:cNvPr>
          <p:cNvSpPr/>
          <p:nvPr/>
        </p:nvSpPr>
        <p:spPr>
          <a:xfrm>
            <a:off x="3916363" y="1408113"/>
            <a:ext cx="4022725" cy="3943350"/>
          </a:xfrm>
          <a:prstGeom prst="ellipse">
            <a:avLst/>
          </a:prstGeom>
          <a:no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7" name="Oval 16">
            <a:extLst>
              <a:ext uri="{FF2B5EF4-FFF2-40B4-BE49-F238E27FC236}">
                <a16:creationId xmlns:a16="http://schemas.microsoft.com/office/drawing/2014/main" id="{6AAF7D7D-2039-8F1E-F70D-713DBBC7918A}"/>
              </a:ext>
            </a:extLst>
          </p:cNvPr>
          <p:cNvSpPr/>
          <p:nvPr/>
        </p:nvSpPr>
        <p:spPr>
          <a:xfrm>
            <a:off x="7129463" y="1655763"/>
            <a:ext cx="519112" cy="463550"/>
          </a:xfrm>
          <a:prstGeom prst="ellipse">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6" name="Isosceles Triangle 15">
            <a:extLst>
              <a:ext uri="{FF2B5EF4-FFF2-40B4-BE49-F238E27FC236}">
                <a16:creationId xmlns:a16="http://schemas.microsoft.com/office/drawing/2014/main" id="{58AFA21F-C38E-4C79-2D6D-1CBFC7989EA2}"/>
              </a:ext>
            </a:extLst>
          </p:cNvPr>
          <p:cNvSpPr/>
          <p:nvPr/>
        </p:nvSpPr>
        <p:spPr>
          <a:xfrm>
            <a:off x="7051675" y="1663700"/>
            <a:ext cx="244475" cy="2444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37896" name="TextBox 14">
            <a:extLst>
              <a:ext uri="{FF2B5EF4-FFF2-40B4-BE49-F238E27FC236}">
                <a16:creationId xmlns:a16="http://schemas.microsoft.com/office/drawing/2014/main" id="{7AFD3E92-941B-B026-5F4C-1FA1184FFE79}"/>
              </a:ext>
            </a:extLst>
          </p:cNvPr>
          <p:cNvSpPr txBox="1">
            <a:spLocks noChangeArrowheads="1"/>
          </p:cNvSpPr>
          <p:nvPr/>
        </p:nvSpPr>
        <p:spPr bwMode="auto">
          <a:xfrm>
            <a:off x="7285038" y="1595438"/>
            <a:ext cx="3263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pt-BR" altLang="pt-BR" b="1">
                <a:solidFill>
                  <a:schemeClr val="bg1"/>
                </a:solidFill>
              </a:rPr>
              <a:t>US$21,475,711.88 </a:t>
            </a:r>
          </a:p>
          <a:p>
            <a:pPr eaLnBrk="1" hangingPunct="1">
              <a:lnSpc>
                <a:spcPct val="100000"/>
              </a:lnSpc>
              <a:spcBef>
                <a:spcPct val="0"/>
              </a:spcBef>
              <a:buFontTx/>
              <a:buNone/>
            </a:pPr>
            <a:endParaRPr lang="pt-BR" altLang="pt-BR" b="1">
              <a:solidFill>
                <a:schemeClr val="bg1"/>
              </a:solidFill>
            </a:endParaRPr>
          </a:p>
        </p:txBody>
      </p:sp>
      <p:cxnSp>
        <p:nvCxnSpPr>
          <p:cNvPr id="21" name="Straight Connector 20">
            <a:extLst>
              <a:ext uri="{FF2B5EF4-FFF2-40B4-BE49-F238E27FC236}">
                <a16:creationId xmlns:a16="http://schemas.microsoft.com/office/drawing/2014/main" id="{0AE15635-AC53-ED3F-75F7-73944312D745}"/>
              </a:ext>
            </a:extLst>
          </p:cNvPr>
          <p:cNvCxnSpPr>
            <a:cxnSpLocks/>
          </p:cNvCxnSpPr>
          <p:nvPr/>
        </p:nvCxnSpPr>
        <p:spPr>
          <a:xfrm>
            <a:off x="463550" y="1338263"/>
            <a:ext cx="3452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D7EDE186-442E-1412-031D-34FE9D631156}"/>
              </a:ext>
            </a:extLst>
          </p:cNvPr>
          <p:cNvGraphicFramePr>
            <a:graphicFrameLocks/>
          </p:cNvGraphicFramePr>
          <p:nvPr/>
        </p:nvGraphicFramePr>
        <p:xfrm>
          <a:off x="1189864" y="1337481"/>
          <a:ext cx="9359556" cy="50330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indoor, person, person, sitting&#10;&#10;Description automatically generated">
            <a:extLst>
              <a:ext uri="{FF2B5EF4-FFF2-40B4-BE49-F238E27FC236}">
                <a16:creationId xmlns:a16="http://schemas.microsoft.com/office/drawing/2014/main" id="{01B91AC4-225D-46D2-A1E6-B6445285E36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 y="-11"/>
            <a:ext cx="12191980" cy="6858011"/>
          </a:xfrm>
          <a:prstGeom prst="rect">
            <a:avLst/>
          </a:prstGeom>
        </p:spPr>
      </p:pic>
      <p:sp>
        <p:nvSpPr>
          <p:cNvPr id="14" name="Text Placeholder 13"/>
          <p:cNvSpPr>
            <a:spLocks noGrp="1"/>
          </p:cNvSpPr>
          <p:nvPr>
            <p:ph type="body" sz="quarter" idx="17"/>
          </p:nvPr>
        </p:nvSpPr>
        <p:spPr>
          <a:xfrm>
            <a:off x="0" y="0"/>
            <a:ext cx="12192000" cy="6858000"/>
          </a:xfrm>
        </p:spPr>
        <p:txBody>
          <a:bodyPr/>
          <a:lstStyle/>
          <a:p>
            <a:endParaRPr lang="pt-BR" dirty="0"/>
          </a:p>
        </p:txBody>
      </p:sp>
      <p:sp>
        <p:nvSpPr>
          <p:cNvPr id="12" name="Text Placeholder 11"/>
          <p:cNvSpPr>
            <a:spLocks noGrp="1"/>
          </p:cNvSpPr>
          <p:nvPr>
            <p:ph type="body" sz="quarter" idx="14"/>
          </p:nvPr>
        </p:nvSpPr>
        <p:spPr>
          <a:xfrm>
            <a:off x="173501" y="4259216"/>
            <a:ext cx="8724839" cy="1135062"/>
          </a:xfrm>
        </p:spPr>
        <p:txBody>
          <a:bodyPr/>
          <a:lstStyle/>
          <a:p>
            <a:r>
              <a:rPr lang="pt-BR" sz="4000" dirty="0"/>
              <a:t>Porque Investir em Responsabilidade social com o Rotary</a:t>
            </a:r>
          </a:p>
        </p:txBody>
      </p:sp>
    </p:spTree>
    <p:extLst>
      <p:ext uri="{BB962C8B-B14F-4D97-AF65-F5344CB8AC3E}">
        <p14:creationId xmlns:p14="http://schemas.microsoft.com/office/powerpoint/2010/main" val="370526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ontent Placeholder 2"/>
          <p:cNvSpPr>
            <a:spLocks noGrp="1"/>
          </p:cNvSpPr>
          <p:nvPr>
            <p:ph idx="1"/>
          </p:nvPr>
        </p:nvSpPr>
        <p:spPr>
          <a:xfrm>
            <a:off x="380999" y="2667653"/>
            <a:ext cx="11124063" cy="3773628"/>
          </a:xfrm>
        </p:spPr>
        <p:txBody>
          <a:bodyPr>
            <a:normAutofit/>
          </a:bodyPr>
          <a:lstStyle/>
          <a:p>
            <a:pPr algn="just">
              <a:lnSpc>
                <a:spcPct val="100000"/>
              </a:lnSpc>
            </a:pPr>
            <a:r>
              <a:rPr lang="pt-BR" sz="2700" dirty="0"/>
              <a:t>Credibilidade e visibilidade</a:t>
            </a:r>
          </a:p>
          <a:p>
            <a:pPr algn="just">
              <a:lnSpc>
                <a:spcPct val="100000"/>
              </a:lnSpc>
            </a:pPr>
            <a:endParaRPr lang="pt-BR" sz="2700" dirty="0"/>
          </a:p>
          <a:p>
            <a:pPr algn="just">
              <a:lnSpc>
                <a:spcPct val="100000"/>
              </a:lnSpc>
            </a:pPr>
            <a:r>
              <a:rPr lang="pt-BR" sz="2700" dirty="0"/>
              <a:t>Garantia da aplicação dos recursos em projetos que efetivamente beneficiam as comunidades</a:t>
            </a:r>
          </a:p>
          <a:p>
            <a:pPr algn="just">
              <a:lnSpc>
                <a:spcPct val="100000"/>
              </a:lnSpc>
            </a:pPr>
            <a:endParaRPr lang="pt-BR" sz="2700" dirty="0"/>
          </a:p>
          <a:p>
            <a:pPr algn="just">
              <a:lnSpc>
                <a:spcPct val="100000"/>
              </a:lnSpc>
            </a:pPr>
            <a:r>
              <a:rPr lang="pt-BR" sz="2700" dirty="0"/>
              <a:t>Investimentos em projetos sustentáveis realizados no Brasil</a:t>
            </a:r>
          </a:p>
          <a:p>
            <a:pPr marL="0" indent="0" algn="just">
              <a:lnSpc>
                <a:spcPct val="100000"/>
              </a:lnSpc>
              <a:buNone/>
            </a:pPr>
            <a:endParaRPr lang="pt-BR" sz="2700" dirty="0"/>
          </a:p>
          <a:p>
            <a:pPr marL="0" indent="0" algn="just">
              <a:lnSpc>
                <a:spcPct val="100000"/>
              </a:lnSpc>
              <a:buNone/>
            </a:pPr>
            <a:endParaRPr lang="pt-BR" sz="2700" dirty="0"/>
          </a:p>
          <a:p>
            <a:pPr marL="0" indent="0" algn="just">
              <a:lnSpc>
                <a:spcPct val="100000"/>
              </a:lnSpc>
              <a:buNone/>
            </a:pPr>
            <a:endParaRPr lang="pt-BR" sz="2700" dirty="0"/>
          </a:p>
          <a:p>
            <a:pPr marL="0" indent="0" algn="just">
              <a:buNone/>
            </a:pPr>
            <a:endParaRPr lang="en-US" sz="2700" dirty="0"/>
          </a:p>
        </p:txBody>
      </p:sp>
      <p:pic>
        <p:nvPicPr>
          <p:cNvPr id="13" name="Picture Placeholder 12" descr="A group of people sitting at a table&#10;&#10;Description automatically generated">
            <a:extLst>
              <a:ext uri="{FF2B5EF4-FFF2-40B4-BE49-F238E27FC236}">
                <a16:creationId xmlns:a16="http://schemas.microsoft.com/office/drawing/2014/main" id="{68B3EC89-7863-4AFE-87B6-213344A8D2C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a:stretch/>
        </p:blipFill>
        <p:spPr>
          <a:prstGeom prst="rect">
            <a:avLst/>
          </a:prstGeom>
        </p:spPr>
      </p:pic>
      <p:sp>
        <p:nvSpPr>
          <p:cNvPr id="3" name="Text Placeholder 2"/>
          <p:cNvSpPr>
            <a:spLocks noGrp="1"/>
          </p:cNvSpPr>
          <p:nvPr>
            <p:ph type="body" sz="quarter" idx="14"/>
          </p:nvPr>
        </p:nvSpPr>
        <p:spPr>
          <a:xfrm>
            <a:off x="0" y="-56870"/>
            <a:ext cx="12192000" cy="2419070"/>
          </a:xfrm>
          <a:solidFill>
            <a:srgbClr val="48595D">
              <a:alpha val="46000"/>
            </a:srgbClr>
          </a:solidFill>
        </p:spPr>
        <p:txBody>
          <a:bodyPr>
            <a:normAutofit fontScale="62500" lnSpcReduction="20000"/>
          </a:bodyPr>
          <a:lstStyle/>
          <a:p>
            <a:pPr>
              <a:spcBef>
                <a:spcPts val="1800"/>
              </a:spcBef>
            </a:pPr>
            <a:endParaRPr lang="pt-BR" sz="1700" dirty="0"/>
          </a:p>
          <a:p>
            <a:pPr>
              <a:lnSpc>
                <a:spcPct val="120000"/>
              </a:lnSpc>
              <a:spcBef>
                <a:spcPts val="600"/>
              </a:spcBef>
            </a:pPr>
            <a:r>
              <a:rPr lang="pt-BR" sz="5800" dirty="0"/>
              <a:t>ASSOCIE SUA MARCA A UMA</a:t>
            </a:r>
          </a:p>
          <a:p>
            <a:pPr>
              <a:lnSpc>
                <a:spcPct val="120000"/>
              </a:lnSpc>
              <a:spcBef>
                <a:spcPts val="600"/>
              </a:spcBef>
            </a:pPr>
            <a:r>
              <a:rPr lang="pt-BR" sz="5800" dirty="0"/>
              <a:t>ORGANIZAÇÃO INTERNACIONAL</a:t>
            </a:r>
            <a:br>
              <a:rPr lang="pt-BR" dirty="0"/>
            </a:br>
            <a:endParaRPr lang="pt-BR" dirty="0"/>
          </a:p>
        </p:txBody>
      </p:sp>
    </p:spTree>
    <p:extLst>
      <p:ext uri="{BB962C8B-B14F-4D97-AF65-F5344CB8AC3E}">
        <p14:creationId xmlns:p14="http://schemas.microsoft.com/office/powerpoint/2010/main" val="20318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a:prstGeom prst="rect">
            <a:avLst/>
          </a:prstGeom>
        </p:spPr>
      </p:pic>
      <p:sp>
        <p:nvSpPr>
          <p:cNvPr id="65" name="Text Placeholder 64"/>
          <p:cNvSpPr>
            <a:spLocks noGrp="1"/>
          </p:cNvSpPr>
          <p:nvPr>
            <p:ph type="body" sz="quarter" idx="17"/>
          </p:nvPr>
        </p:nvSpPr>
        <p:spPr>
          <a:xfrm>
            <a:off x="0" y="0"/>
            <a:ext cx="12192000" cy="6858000"/>
          </a:xfrm>
          <a:solidFill>
            <a:srgbClr val="48595D">
              <a:alpha val="65000"/>
            </a:srgbClr>
          </a:solidFill>
        </p:spPr>
        <p:txBody>
          <a:bodyPr/>
          <a:lstStyle/>
          <a:p>
            <a:endParaRPr lang="pt-BR" sz="2700" dirty="0">
              <a:solidFill>
                <a:schemeClr val="bg1"/>
              </a:solidFill>
              <a:latin typeface="+mn-lt"/>
            </a:endParaRPr>
          </a:p>
        </p:txBody>
      </p:sp>
      <p:sp>
        <p:nvSpPr>
          <p:cNvPr id="64" name="Content Placeholder 2"/>
          <p:cNvSpPr>
            <a:spLocks noGrp="1"/>
          </p:cNvSpPr>
          <p:nvPr>
            <p:ph type="subTitle" idx="1"/>
          </p:nvPr>
        </p:nvSpPr>
        <p:spPr>
          <a:xfrm>
            <a:off x="300671" y="3104452"/>
            <a:ext cx="7778804" cy="1975764"/>
          </a:xfrm>
        </p:spPr>
        <p:txBody>
          <a:bodyPr>
            <a:noAutofit/>
          </a:bodyPr>
          <a:lstStyle/>
          <a:p>
            <a:pPr>
              <a:lnSpc>
                <a:spcPct val="100000"/>
              </a:lnSpc>
            </a:pPr>
            <a:r>
              <a:rPr lang="pt-BR" sz="2400" b="1" dirty="0">
                <a:latin typeface="+mn-lt"/>
              </a:rPr>
              <a:t>Nossa Fundação tem:</a:t>
            </a:r>
          </a:p>
          <a:p>
            <a:pPr marL="228600" indent="-228600">
              <a:lnSpc>
                <a:spcPct val="100000"/>
              </a:lnSpc>
              <a:spcBef>
                <a:spcPts val="2400"/>
              </a:spcBef>
              <a:buFont typeface="Arial" panose="020B0604020202020204" pitchFamily="34" charset="0"/>
              <a:buChar char="•"/>
            </a:pPr>
            <a:r>
              <a:rPr lang="pt-BR" sz="2400" dirty="0">
                <a:latin typeface="+mn-lt"/>
              </a:rPr>
              <a:t>Classificação máxima da agência Charity Navigator por sua gestão financeira e transparência</a:t>
            </a:r>
          </a:p>
          <a:p>
            <a:pPr marL="228600" indent="-228600">
              <a:lnSpc>
                <a:spcPct val="100000"/>
              </a:lnSpc>
              <a:buFont typeface="Arial" panose="020B0604020202020204" pitchFamily="34" charset="0"/>
              <a:buChar char="•"/>
            </a:pPr>
            <a:endParaRPr lang="pt-BR" sz="1400" dirty="0">
              <a:latin typeface="+mn-lt"/>
            </a:endParaRPr>
          </a:p>
          <a:p>
            <a:pPr marL="228600" indent="-228600">
              <a:lnSpc>
                <a:spcPct val="100000"/>
              </a:lnSpc>
              <a:spcBef>
                <a:spcPts val="0"/>
              </a:spcBef>
              <a:buFont typeface="Arial" panose="020B0604020202020204" pitchFamily="34" charset="0"/>
              <a:buChar char="•"/>
            </a:pPr>
            <a:r>
              <a:rPr lang="pt-BR" sz="2400" dirty="0">
                <a:latin typeface="+mn-lt"/>
              </a:rPr>
              <a:t>Comitê de investimento profissional </a:t>
            </a:r>
          </a:p>
          <a:p>
            <a:pPr>
              <a:lnSpc>
                <a:spcPct val="100000"/>
              </a:lnSpc>
              <a:spcBef>
                <a:spcPts val="0"/>
              </a:spcBef>
            </a:pPr>
            <a:r>
              <a:rPr lang="pt-BR" sz="2400" dirty="0">
                <a:latin typeface="+mn-lt"/>
              </a:rPr>
              <a:t>   para maximização dos recursos</a:t>
            </a:r>
          </a:p>
          <a:p>
            <a:pPr marL="228600" indent="-228600">
              <a:lnSpc>
                <a:spcPct val="100000"/>
              </a:lnSpc>
              <a:buFont typeface="Arial" panose="020B0604020202020204" pitchFamily="34" charset="0"/>
              <a:buChar char="•"/>
            </a:pPr>
            <a:endParaRPr lang="pt-BR" sz="1400" dirty="0">
              <a:latin typeface="+mn-lt"/>
            </a:endParaRPr>
          </a:p>
          <a:p>
            <a:pPr marL="228600" indent="-228600">
              <a:lnSpc>
                <a:spcPct val="100000"/>
              </a:lnSpc>
              <a:buFont typeface="Arial" panose="020B0604020202020204" pitchFamily="34" charset="0"/>
              <a:buChar char="•"/>
            </a:pPr>
            <a:r>
              <a:rPr lang="pt-BR" sz="2400" dirty="0">
                <a:latin typeface="+mn-lt"/>
              </a:rPr>
              <a:t>Relatórios financeiros públicos</a:t>
            </a:r>
          </a:p>
          <a:p>
            <a:pPr marL="228600" indent="-228600">
              <a:lnSpc>
                <a:spcPct val="100000"/>
              </a:lnSpc>
            </a:pPr>
            <a:endParaRPr lang="en-US" sz="2400" dirty="0">
              <a:latin typeface="+mn-lt"/>
            </a:endParaRPr>
          </a:p>
        </p:txBody>
      </p:sp>
      <p:sp>
        <p:nvSpPr>
          <p:cNvPr id="14" name="Oval 13">
            <a:extLst>
              <a:ext uri="{FF2B5EF4-FFF2-40B4-BE49-F238E27FC236}">
                <a16:creationId xmlns:a16="http://schemas.microsoft.com/office/drawing/2014/main" id="{FD439950-EA10-405E-8513-079C0176184C}"/>
              </a:ext>
            </a:extLst>
          </p:cNvPr>
          <p:cNvSpPr/>
          <p:nvPr/>
        </p:nvSpPr>
        <p:spPr>
          <a:xfrm>
            <a:off x="3192377" y="150607"/>
            <a:ext cx="3222630" cy="3139065"/>
          </a:xfrm>
          <a:prstGeom prst="ellipse">
            <a:avLst/>
          </a:prstGeom>
          <a:solidFill>
            <a:srgbClr val="01B4E7">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5" name="TextBox 14">
            <a:extLst>
              <a:ext uri="{FF2B5EF4-FFF2-40B4-BE49-F238E27FC236}">
                <a16:creationId xmlns:a16="http://schemas.microsoft.com/office/drawing/2014/main" id="{2C9319B2-295D-46B3-9669-88E271BFCD32}"/>
              </a:ext>
            </a:extLst>
          </p:cNvPr>
          <p:cNvSpPr txBox="1"/>
          <p:nvPr/>
        </p:nvSpPr>
        <p:spPr>
          <a:xfrm>
            <a:off x="2817182" y="1103876"/>
            <a:ext cx="4251158" cy="1446550"/>
          </a:xfrm>
          <a:prstGeom prst="rect">
            <a:avLst/>
          </a:prstGeom>
          <a:noFill/>
        </p:spPr>
        <p:txBody>
          <a:bodyPr wrap="square" rtlCol="0">
            <a:spAutoFit/>
          </a:bodyPr>
          <a:lstStyle/>
          <a:p>
            <a:pPr algn="ctr"/>
            <a:r>
              <a:rPr lang="en-US" sz="8800" b="1" dirty="0">
                <a:solidFill>
                  <a:srgbClr val="FFFFFF"/>
                </a:solidFill>
                <a:latin typeface="Arial Black" panose="020B0A04020102020204" pitchFamily="34" charset="0"/>
                <a:ea typeface="Arial Black" charset="0"/>
                <a:cs typeface="Arial Black" charset="0"/>
              </a:rPr>
              <a:t>88%</a:t>
            </a:r>
          </a:p>
        </p:txBody>
      </p:sp>
      <p:sp>
        <p:nvSpPr>
          <p:cNvPr id="11" name="Rectangle 10"/>
          <p:cNvSpPr/>
          <p:nvPr/>
        </p:nvSpPr>
        <p:spPr>
          <a:xfrm>
            <a:off x="6501069" y="1411652"/>
            <a:ext cx="5752885" cy="830997"/>
          </a:xfrm>
          <a:prstGeom prst="rect">
            <a:avLst/>
          </a:prstGeom>
        </p:spPr>
        <p:txBody>
          <a:bodyPr wrap="square">
            <a:spAutoFit/>
          </a:bodyPr>
          <a:lstStyle/>
          <a:p>
            <a:pPr>
              <a:lnSpc>
                <a:spcPct val="100000"/>
              </a:lnSpc>
            </a:pPr>
            <a:r>
              <a:rPr lang="pt-BR" sz="2400" b="1" dirty="0">
                <a:solidFill>
                  <a:srgbClr val="01B6E7"/>
                </a:solidFill>
              </a:rPr>
              <a:t>DOS RECURSOS SÃO USADOS PARA FINANCIAR E OPERAR PROJETOS</a:t>
            </a:r>
          </a:p>
        </p:txBody>
      </p:sp>
      <p:cxnSp>
        <p:nvCxnSpPr>
          <p:cNvPr id="67" name="Straight Connector 66"/>
          <p:cNvCxnSpPr/>
          <p:nvPr/>
        </p:nvCxnSpPr>
        <p:spPr>
          <a:xfrm>
            <a:off x="6290664" y="2363888"/>
            <a:ext cx="28250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920635"/>
      </p:ext>
    </p:extLst>
  </p:cSld>
  <p:clrMapOvr>
    <a:masterClrMapping/>
  </p:clrMapOvr>
</p:sld>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0356E4-9DE1-4948-B8BC-59E578E2755A}">
  <ds:schemaRefs>
    <ds:schemaRef ds:uri="http://schemas.microsoft.com/sharepoint/v3/contenttype/forms"/>
  </ds:schemaRefs>
</ds:datastoreItem>
</file>

<file path=customXml/itemProps2.xml><?xml version="1.0" encoding="utf-8"?>
<ds:datastoreItem xmlns:ds="http://schemas.openxmlformats.org/officeDocument/2006/customXml" ds:itemID="{F90DC917-550B-433B-9C3A-7ABC12196287}">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f097dfa-9cbd-4f84-9850-6e7cae909781"/>
    <ds:schemaRef ds:uri="31cc3d0e-5959-4987-9d20-de23da659f5c"/>
    <ds:schemaRef ds:uri="http://www.w3.org/XML/1998/namespace"/>
    <ds:schemaRef ds:uri="http://purl.org/dc/dcmitype/"/>
  </ds:schemaRefs>
</ds:datastoreItem>
</file>

<file path=customXml/itemProps3.xml><?xml version="1.0" encoding="utf-8"?>
<ds:datastoreItem xmlns:ds="http://schemas.openxmlformats.org/officeDocument/2006/customXml" ds:itemID="{0770600E-44B6-4DEB-8C58-FBAD604AD6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9639</TotalTime>
  <Words>2207</Words>
  <Application>Microsoft Office PowerPoint</Application>
  <PresentationFormat>Widescreen</PresentationFormat>
  <Paragraphs>202</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Arial Narrow</vt:lpstr>
      <vt:lpstr>Calibri</vt:lpstr>
      <vt:lpstr>Corbel</vt:lpstr>
      <vt:lpstr>Georgia</vt:lpstr>
      <vt:lpstr>Wingdings</vt:lpstr>
      <vt:lpstr>Office Theme</vt:lpstr>
      <vt:lpstr>PowerPoint Presentation</vt:lpstr>
      <vt:lpstr>PowerPoint Presentation</vt:lpstr>
      <vt:lpstr>PowerPoint Presentation</vt:lpstr>
      <vt:lpstr>PowerPoint Presentation</vt:lpstr>
      <vt:lpstr>PowerPoint Presentation</vt:lpstr>
      <vt:lpstr>NOSSO INVESTIMENTO* NO BRASIL EM 2019-2025</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Thainara Santos Silva</cp:lastModifiedBy>
  <cp:revision>444</cp:revision>
  <cp:lastPrinted>2019-12-04T20:41:25Z</cp:lastPrinted>
  <dcterms:created xsi:type="dcterms:W3CDTF">2019-11-18T03:22:22Z</dcterms:created>
  <dcterms:modified xsi:type="dcterms:W3CDTF">2026-04-07T13:59:59Z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ies>
</file>